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7"/>
  </p:notesMasterIdLst>
  <p:sldIdLst>
    <p:sldId id="351" r:id="rId3"/>
    <p:sldId id="257" r:id="rId4"/>
    <p:sldId id="258" r:id="rId5"/>
    <p:sldId id="259" r:id="rId6"/>
    <p:sldId id="260" r:id="rId7"/>
    <p:sldId id="261" r:id="rId8"/>
    <p:sldId id="262" r:id="rId9"/>
    <p:sldId id="270"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48" r:id="rId59"/>
    <p:sldId id="312" r:id="rId60"/>
    <p:sldId id="313" r:id="rId61"/>
    <p:sldId id="314" r:id="rId62"/>
    <p:sldId id="315" r:id="rId63"/>
    <p:sldId id="316" r:id="rId64"/>
    <p:sldId id="317" r:id="rId65"/>
    <p:sldId id="318" r:id="rId66"/>
    <p:sldId id="319" r:id="rId67"/>
    <p:sldId id="320" r:id="rId68"/>
    <p:sldId id="349"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79265-4259-4486-821E-4D360CD8D00C}"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C40D8-D598-45A3-A9CF-6074C6F76E80}" type="slidenum">
              <a:rPr lang="tr-TR" smtClean="0"/>
              <a:t>‹#›</a:t>
            </a:fld>
            <a:endParaRPr lang="tr-TR"/>
          </a:p>
        </p:txBody>
      </p:sp>
    </p:spTree>
    <p:extLst>
      <p:ext uri="{BB962C8B-B14F-4D97-AF65-F5344CB8AC3E}">
        <p14:creationId xmlns:p14="http://schemas.microsoft.com/office/powerpoint/2010/main" val="180159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37E73DCF-3BE1-4517-B08A-F3CF10484ABA}"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2982707-554A-44BC-9BB0-2527B1121D9D}"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147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2EF376-BA2E-4294-9130-7074FF2D0AC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251289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C8BE85-80E9-4475-9011-AF7BA41FA01C}"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51175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161444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46426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752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80503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90355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308144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7541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5094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148249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940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16662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68983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796417F-A56C-4E7A-B803-A04EB645529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178055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117419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80A73E3-BFC4-4580-83CE-0F73B0E745C0}"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ETKİLİ İLETİŞİM / Öğr.Gör.Caner BULUT</a:t>
            </a:r>
            <a:endParaRPr lang="tr-TR"/>
          </a:p>
        </p:txBody>
      </p:sp>
      <p:sp>
        <p:nvSpPr>
          <p:cNvPr id="9" name="Slayt Numarası Yer Tutucusu 8"/>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9509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F114BF0-4A22-42AE-ABC1-28EC0A056079}" type="datetime1">
              <a:rPr lang="tr-TR" smtClean="0"/>
              <a:t>15.04.2016</a:t>
            </a:fld>
            <a:endParaRPr lang="tr-TR"/>
          </a:p>
        </p:txBody>
      </p:sp>
      <p:sp>
        <p:nvSpPr>
          <p:cNvPr id="4" name="Altbilgi Yer Tutucusu 3"/>
          <p:cNvSpPr>
            <a:spLocks noGrp="1"/>
          </p:cNvSpPr>
          <p:nvPr>
            <p:ph type="ftr" sz="quarter" idx="11"/>
          </p:nvPr>
        </p:nvSpPr>
        <p:spPr/>
        <p:txBody>
          <a:bodyPr/>
          <a:lstStyle/>
          <a:p>
            <a:r>
              <a:rPr lang="tr-TR" smtClean="0"/>
              <a:t>ETKİLİ İLETİŞİM / Öğr.Gör.Caner BULUT</a:t>
            </a:r>
            <a:endParaRPr lang="tr-TR"/>
          </a:p>
        </p:txBody>
      </p:sp>
      <p:sp>
        <p:nvSpPr>
          <p:cNvPr id="5" name="Slayt Numarası Yer Tutucusu 4"/>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184267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69B652E-18D6-446B-9B43-B049B8C08A30}"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ETKİLİ İLETİŞİM / Öğr.Gör.Caner BULUT</a:t>
            </a:r>
            <a:endParaRPr lang="tr-TR"/>
          </a:p>
        </p:txBody>
      </p:sp>
      <p:sp>
        <p:nvSpPr>
          <p:cNvPr id="4" name="Slayt Numarası Yer Tutucusu 3"/>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293834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254C503-2728-45F2-950A-AA661C6395A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33779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EFEFE96-4DD7-4E1A-8AF3-5B8AA32E94EE}"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a:t>
            </a:fld>
            <a:endParaRPr lang="tr-TR"/>
          </a:p>
        </p:txBody>
      </p:sp>
    </p:spTree>
    <p:extLst>
      <p:ext uri="{BB962C8B-B14F-4D97-AF65-F5344CB8AC3E}">
        <p14:creationId xmlns:p14="http://schemas.microsoft.com/office/powerpoint/2010/main" val="390885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ECED6-06A5-4B06-9A92-461B5C2522CA}" type="datetime1">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ETKİLİ İLETİŞİM / Öğr.Gör.Caner BULUT</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70062-120C-49DA-8415-169823B03745}" type="slidenum">
              <a:rPr lang="tr-TR" smtClean="0"/>
              <a:t>‹#›</a:t>
            </a:fld>
            <a:endParaRPr lang="tr-TR"/>
          </a:p>
        </p:txBody>
      </p:sp>
    </p:spTree>
    <p:extLst>
      <p:ext uri="{BB962C8B-B14F-4D97-AF65-F5344CB8AC3E}">
        <p14:creationId xmlns:p14="http://schemas.microsoft.com/office/powerpoint/2010/main" val="25634919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E5858EFE-63CA-481E-8253-FE27B5F5B18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69E18B00-3704-4A3C-8761-07ABA6EBEF5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462114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765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7659" name="Metin kutusu 4"/>
          <p:cNvSpPr txBox="1">
            <a:spLocks noChangeArrowheads="1"/>
          </p:cNvSpPr>
          <p:nvPr/>
        </p:nvSpPr>
        <p:spPr bwMode="auto">
          <a:xfrm>
            <a:off x="3208940" y="2768600"/>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(ETKİLİ İLETİŞİM</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Caner </a:t>
            </a:r>
            <a:r>
              <a:rPr lang="tr-TR" altLang="tr-TR" sz="1800" b="1" dirty="0" smtClean="0">
                <a:solidFill>
                  <a:prstClr val="black"/>
                </a:solidFill>
                <a:latin typeface="Times New Roman" pitchFamily="18" charset="0"/>
                <a:cs typeface="Times New Roman" pitchFamily="18" charset="0"/>
              </a:rPr>
              <a:t>BULUT</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9315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smtClean="0"/>
              <a:t>İLETİŞİM </a:t>
            </a:r>
            <a:r>
              <a:rPr lang="tr-TR" sz="3200" dirty="0" smtClean="0"/>
              <a:t>/ </a:t>
            </a:r>
            <a:r>
              <a:rPr lang="tr-TR" sz="3200" b="1" dirty="0" smtClean="0"/>
              <a:t>KAYNAK (GÖNDERİCİ)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Her türlü iletişimde süreci başlatan bir kaynak vardır. Kaynak; birey, grup, kurum ya da bir kuruluş olabilir. Kaynak, mesajı ileten kişi veya mesajın çıkış noktası olarak tanımlanabilir. Kaynak, mesajı ilettiği anda iletişim süreci başlar. </a:t>
            </a:r>
          </a:p>
          <a:p>
            <a:pPr marL="0" indent="0" algn="just">
              <a:buNone/>
            </a:pPr>
            <a:r>
              <a:rPr lang="tr-TR" sz="2800" dirty="0"/>
              <a:t>İletişim sürecinin sağlıklı bir şekilde başlaması ve sürdürülebilmesi için kaynağın taşıması gereken bazı özellikler vardır.</a:t>
            </a:r>
          </a:p>
        </p:txBody>
      </p:sp>
      <p:sp>
        <p:nvSpPr>
          <p:cNvPr id="4" name="Veri Yer Tutucusu 3"/>
          <p:cNvSpPr>
            <a:spLocks noGrp="1"/>
          </p:cNvSpPr>
          <p:nvPr>
            <p:ph type="dt" sz="half" idx="10"/>
          </p:nvPr>
        </p:nvSpPr>
        <p:spPr/>
        <p:txBody>
          <a:bodyPr/>
          <a:lstStyle/>
          <a:p>
            <a:fld id="{7279956F-3366-40FE-9E2D-2B2A99660B4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10</a:t>
            </a:fld>
            <a:endParaRPr lang="tr-TR"/>
          </a:p>
        </p:txBody>
      </p:sp>
    </p:spTree>
    <p:extLst>
      <p:ext uri="{BB962C8B-B14F-4D97-AF65-F5344CB8AC3E}">
        <p14:creationId xmlns:p14="http://schemas.microsoft.com/office/powerpoint/2010/main" val="579530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smtClean="0"/>
              <a:t>İLETİŞİM </a:t>
            </a:r>
            <a:r>
              <a:rPr lang="tr-TR" sz="3200" dirty="0" smtClean="0"/>
              <a:t>/ </a:t>
            </a:r>
            <a:r>
              <a:rPr lang="tr-TR" sz="3200" b="1" dirty="0" smtClean="0"/>
              <a:t>KAYNAK (GÖNDERİCİ)</a:t>
            </a:r>
            <a:endParaRPr lang="tr-TR" sz="3200" dirty="0"/>
          </a:p>
        </p:txBody>
      </p:sp>
      <p:sp>
        <p:nvSpPr>
          <p:cNvPr id="8" name="İçerik Yer Tutucusu 7"/>
          <p:cNvSpPr>
            <a:spLocks noGrp="1"/>
          </p:cNvSpPr>
          <p:nvPr>
            <p:ph idx="1"/>
          </p:nvPr>
        </p:nvSpPr>
        <p:spPr/>
        <p:txBody>
          <a:bodyPr>
            <a:noAutofit/>
          </a:bodyPr>
          <a:lstStyle/>
          <a:p>
            <a:pPr marL="0" indent="0" algn="just">
              <a:buNone/>
            </a:pPr>
            <a:r>
              <a:rPr lang="tr-TR" sz="2800" dirty="0" smtClean="0"/>
              <a:t>Kaynak</a:t>
            </a:r>
            <a:r>
              <a:rPr lang="tr-TR" sz="2800" dirty="0"/>
              <a:t>, göndereceği mesaj konusunda bilgili olmalıdır. </a:t>
            </a:r>
          </a:p>
          <a:p>
            <a:pPr marL="0" indent="0" algn="just">
              <a:buNone/>
            </a:pPr>
            <a:r>
              <a:rPr lang="tr-TR" sz="2800" dirty="0" smtClean="0"/>
              <a:t>Kaynak</a:t>
            </a:r>
            <a:r>
              <a:rPr lang="tr-TR" sz="2800" dirty="0"/>
              <a:t>, göndereceği mesajın nasıl kodlanacağını, sözlerin ve işaretlerin anlamlarının neler olduğunu bilmelidir. </a:t>
            </a:r>
          </a:p>
          <a:p>
            <a:pPr marL="0" indent="0" algn="just">
              <a:buNone/>
            </a:pPr>
            <a:r>
              <a:rPr lang="tr-TR" sz="2800" dirty="0" smtClean="0"/>
              <a:t>Kaynak</a:t>
            </a:r>
            <a:r>
              <a:rPr lang="tr-TR" sz="2800" dirty="0"/>
              <a:t>, statü ve rolüne uygun mesaj göndermelidir. Aksi takdirde olumsuz etkileşime neden olur. </a:t>
            </a:r>
          </a:p>
          <a:p>
            <a:pPr marL="0" indent="0" algn="just">
              <a:buNone/>
            </a:pPr>
            <a:r>
              <a:rPr lang="tr-TR" sz="2800" dirty="0" smtClean="0"/>
              <a:t>Kaynak</a:t>
            </a:r>
            <a:r>
              <a:rPr lang="tr-TR" sz="2800" dirty="0"/>
              <a:t>, alıcılar tarafından tanınmalıdır</a:t>
            </a:r>
            <a:r>
              <a:rPr lang="tr-TR" sz="2800" dirty="0" smtClean="0"/>
              <a:t>. Kaynak</a:t>
            </a:r>
            <a:r>
              <a:rPr lang="tr-TR" sz="2800" dirty="0"/>
              <a:t>, tam bir iletişim kurabilmek için beden, sembol, ses, yüz, fotoğraf, plan, harita vb. araçları etkin kullanmalıdır. </a:t>
            </a:r>
          </a:p>
          <a:p>
            <a:pPr marL="0" indent="0" algn="just">
              <a:buNone/>
            </a:pPr>
            <a:r>
              <a:rPr lang="tr-TR" sz="2800" dirty="0" smtClean="0"/>
              <a:t> </a:t>
            </a:r>
            <a:endParaRPr lang="tr-TR" sz="2800" dirty="0"/>
          </a:p>
          <a:p>
            <a:pPr marL="0" indent="0" algn="just">
              <a:buNone/>
            </a:pPr>
            <a:endParaRPr lang="tr-TR" sz="2800" dirty="0"/>
          </a:p>
        </p:txBody>
      </p:sp>
      <p:sp>
        <p:nvSpPr>
          <p:cNvPr id="4" name="Veri Yer Tutucusu 3"/>
          <p:cNvSpPr>
            <a:spLocks noGrp="1"/>
          </p:cNvSpPr>
          <p:nvPr>
            <p:ph type="dt" sz="half" idx="10"/>
          </p:nvPr>
        </p:nvSpPr>
        <p:spPr/>
        <p:txBody>
          <a:bodyPr/>
          <a:lstStyle/>
          <a:p>
            <a:fld id="{A0D7204F-E966-409F-9094-E81EDA4B1E4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11</a:t>
            </a:fld>
            <a:endParaRPr lang="tr-TR"/>
          </a:p>
        </p:txBody>
      </p:sp>
    </p:spTree>
    <p:extLst>
      <p:ext uri="{BB962C8B-B14F-4D97-AF65-F5344CB8AC3E}">
        <p14:creationId xmlns:p14="http://schemas.microsoft.com/office/powerpoint/2010/main" val="51668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KODLAMA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Kod, mesajın işaret hâline dönüşmesinde kullanılan simgelerin anlama dönüştürülmesidir. Gönderici iletmek istediği bilgileri, duygu ve düşünceleri alıcının anlayabileceği sembole veya harekete çevirerek kodlar. Kodlama vericinin konuşma ve yazma becerisini gösterir. Kaynak kodlama yaparken iletişimin etkin olarak gerçekleşebilmesi için alıcının da bildiği sembolleri kullanmalıdır. Kodlama kaynak tarafından yapılır.</a:t>
            </a:r>
          </a:p>
        </p:txBody>
      </p:sp>
      <p:sp>
        <p:nvSpPr>
          <p:cNvPr id="4" name="Veri Yer Tutucusu 3"/>
          <p:cNvSpPr>
            <a:spLocks noGrp="1"/>
          </p:cNvSpPr>
          <p:nvPr>
            <p:ph type="dt" sz="half" idx="10"/>
          </p:nvPr>
        </p:nvSpPr>
        <p:spPr/>
        <p:txBody>
          <a:bodyPr/>
          <a:lstStyle/>
          <a:p>
            <a:fld id="{2B0E1725-0AE2-410F-90A4-F4C98954C4F5}"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12</a:t>
            </a:fld>
            <a:endParaRPr lang="tr-TR"/>
          </a:p>
        </p:txBody>
      </p:sp>
    </p:spTree>
    <p:extLst>
      <p:ext uri="{BB962C8B-B14F-4D97-AF65-F5344CB8AC3E}">
        <p14:creationId xmlns:p14="http://schemas.microsoft.com/office/powerpoint/2010/main" val="184234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MESAJ (İLETİ) </a:t>
            </a:r>
            <a:endParaRPr lang="tr-TR" sz="3200" dirty="0"/>
          </a:p>
        </p:txBody>
      </p:sp>
      <p:sp>
        <p:nvSpPr>
          <p:cNvPr id="8" name="İçerik Yer Tutucusu 7"/>
          <p:cNvSpPr>
            <a:spLocks noGrp="1"/>
          </p:cNvSpPr>
          <p:nvPr>
            <p:ph sz="half" idx="1"/>
          </p:nvPr>
        </p:nvSpPr>
        <p:spPr/>
        <p:txBody>
          <a:bodyPr>
            <a:noAutofit/>
          </a:bodyPr>
          <a:lstStyle/>
          <a:p>
            <a:pPr marL="0" indent="0" algn="just">
              <a:buNone/>
            </a:pPr>
            <a:r>
              <a:rPr lang="tr-TR" sz="2400" dirty="0"/>
              <a:t>Mesaj, kaynak ile hedef arasındaki ilişkiyi sağlayan temel ögedir. Kaynak tarafından duygu, düşünce ve bilgilerin kodlanmış hâli olan mesaj aynı zamanda sözel, görsel ve işitsel simgelerden oluşan somut bir üründür. İletişim türünü belirlemede önemli olan mesajlar, sözel ve sözel olmayan mesajlar olarak ikiye ayrılır.</a:t>
            </a:r>
          </a:p>
        </p:txBody>
      </p:sp>
      <p:sp>
        <p:nvSpPr>
          <p:cNvPr id="4" name="Veri Yer Tutucusu 3"/>
          <p:cNvSpPr>
            <a:spLocks noGrp="1"/>
          </p:cNvSpPr>
          <p:nvPr>
            <p:ph type="dt" sz="half" idx="10"/>
          </p:nvPr>
        </p:nvSpPr>
        <p:spPr/>
        <p:txBody>
          <a:bodyPr/>
          <a:lstStyle/>
          <a:p>
            <a:fld id="{FAD8BD9A-1133-4BD8-88B4-1F242428BD4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13</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799"/>
            <a:ext cx="3715272"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30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MESAJ (İLETİ)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İletişim sürecinde mesajın taşıması gereken özellikler şunlardır: </a:t>
            </a:r>
          </a:p>
          <a:p>
            <a:pPr algn="just"/>
            <a:r>
              <a:rPr lang="tr-TR" sz="2800" dirty="0" smtClean="0"/>
              <a:t>Mesaj </a:t>
            </a:r>
            <a:r>
              <a:rPr lang="tr-TR" sz="2800" dirty="0"/>
              <a:t>anlaşılır olmalıdır. </a:t>
            </a:r>
          </a:p>
          <a:p>
            <a:pPr algn="just"/>
            <a:r>
              <a:rPr lang="tr-TR" sz="2800" dirty="0" smtClean="0"/>
              <a:t>Mesaj </a:t>
            </a:r>
            <a:r>
              <a:rPr lang="tr-TR" sz="2800" dirty="0"/>
              <a:t>açık olmalıdır. </a:t>
            </a:r>
          </a:p>
          <a:p>
            <a:pPr algn="just"/>
            <a:r>
              <a:rPr lang="tr-TR" sz="2800" dirty="0" smtClean="0"/>
              <a:t>Mesaj </a:t>
            </a:r>
            <a:r>
              <a:rPr lang="tr-TR" sz="2800" dirty="0"/>
              <a:t>doğru zamanda iletilmelidir. </a:t>
            </a:r>
          </a:p>
          <a:p>
            <a:pPr algn="just"/>
            <a:r>
              <a:rPr lang="tr-TR" sz="2800" dirty="0" smtClean="0"/>
              <a:t>Mesaj </a:t>
            </a:r>
            <a:r>
              <a:rPr lang="tr-TR" sz="2800" dirty="0"/>
              <a:t>uygun kanalı izlemelidir. </a:t>
            </a:r>
          </a:p>
          <a:p>
            <a:pPr algn="just"/>
            <a:r>
              <a:rPr lang="tr-TR" sz="2800" dirty="0" smtClean="0"/>
              <a:t>Mesaj </a:t>
            </a:r>
            <a:r>
              <a:rPr lang="tr-TR" sz="2800" dirty="0"/>
              <a:t>kaynak ve alıcı arasında kalmalıdır. </a:t>
            </a:r>
          </a:p>
          <a:p>
            <a:pPr marL="0" indent="0" algn="just">
              <a:buNone/>
            </a:pPr>
            <a:endParaRPr lang="tr-TR" sz="2800" dirty="0"/>
          </a:p>
        </p:txBody>
      </p:sp>
      <p:sp>
        <p:nvSpPr>
          <p:cNvPr id="4" name="Veri Yer Tutucusu 3"/>
          <p:cNvSpPr>
            <a:spLocks noGrp="1"/>
          </p:cNvSpPr>
          <p:nvPr>
            <p:ph type="dt" sz="half" idx="10"/>
          </p:nvPr>
        </p:nvSpPr>
        <p:spPr/>
        <p:txBody>
          <a:bodyPr/>
          <a:lstStyle/>
          <a:p>
            <a:fld id="{67CBB033-58B2-48A1-871F-0C6446C60BCF}"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14</a:t>
            </a:fld>
            <a:endParaRPr lang="tr-TR"/>
          </a:p>
        </p:txBody>
      </p:sp>
    </p:spTree>
    <p:extLst>
      <p:ext uri="{BB962C8B-B14F-4D97-AF65-F5344CB8AC3E}">
        <p14:creationId xmlns:p14="http://schemas.microsoft.com/office/powerpoint/2010/main" val="3295047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İLETİŞİM KANALI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İletişim kanalı, iletişim sürecinde mesajın kaynaktan alıcıya ulaşmasını sağlayan ortam, yöntem ve tekniklerdir. Kanal, mesajın alıcıya sunuluş biçimidir. Her mesaj bir kanal aracılığı ile alıcıya ulaştırılır. Kısacası kanal, kaynak ve alıcı arasındaki bağdır. </a:t>
            </a:r>
          </a:p>
          <a:p>
            <a:pPr marL="0" indent="0" algn="just">
              <a:buNone/>
            </a:pPr>
            <a:r>
              <a:rPr lang="tr-TR" sz="2800" dirty="0"/>
              <a:t>Kanal; ses ve ışık dalgaları, telefon kabloları, sinir sistemi gibi mesajı alıcıya ulaştıran fiziksel sembollerdir. Gazete ve dergiler, reklamlar, panolar, telefon, internet, e-mail gibi küresel iletişim ağları önemli iletişim kanallarıdır.</a:t>
            </a:r>
          </a:p>
        </p:txBody>
      </p:sp>
      <p:sp>
        <p:nvSpPr>
          <p:cNvPr id="4" name="Veri Yer Tutucusu 3"/>
          <p:cNvSpPr>
            <a:spLocks noGrp="1"/>
          </p:cNvSpPr>
          <p:nvPr>
            <p:ph type="dt" sz="half" idx="10"/>
          </p:nvPr>
        </p:nvSpPr>
        <p:spPr/>
        <p:txBody>
          <a:bodyPr/>
          <a:lstStyle/>
          <a:p>
            <a:fld id="{75410858-23EF-41CC-999D-66C583390FD5}"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15</a:t>
            </a:fld>
            <a:endParaRPr lang="tr-TR"/>
          </a:p>
        </p:txBody>
      </p:sp>
    </p:spTree>
    <p:extLst>
      <p:ext uri="{BB962C8B-B14F-4D97-AF65-F5344CB8AC3E}">
        <p14:creationId xmlns:p14="http://schemas.microsoft.com/office/powerpoint/2010/main" val="36501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İLETİŞİM KANALI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İletişimin temel amacı bilgilendirmek, güdülemek ve ikna etmek olduğu için kullanılacak iletişim kanalları bu amaca yönelik olmalıdır. Kime, ne amaçla, neyi iletmek istediğimiz kullanacağımız aracı belirler. İletişim kanalları sözlü, sözsüz veya görsel-işitsel araçlar olabilir. Bu araçların hangisinin seçilmesi gerektiği iletişimin etkili olmasında rol oynar. Aynı anda birkaç duyu organını etkileyen kanal seçimi iletişimin etkinliğini artırır.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16</a:t>
            </a:fld>
            <a:endParaRPr lang="tr-TR"/>
          </a:p>
        </p:txBody>
      </p:sp>
    </p:spTree>
    <p:extLst>
      <p:ext uri="{BB962C8B-B14F-4D97-AF65-F5344CB8AC3E}">
        <p14:creationId xmlns:p14="http://schemas.microsoft.com/office/powerpoint/2010/main" val="3038186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KOD ÇÖZME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Kod çözme, gönderilen mesajların alıcıya ulaştıktan sonra aslına uygun olarak anlamlı bir şekilde yorumlanmasıdır. Kodlama kaynak, kod çözümü ise alıcı tarafından yapılır. İletişimin başarısı, mesajın alıcı tarafından kod çözümünün anlamlı olarak yapılması ve alıcı ile kaynağın mesaja aynı anlamı vermesiyle mümkün olur.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17</a:t>
            </a:fld>
            <a:endParaRPr lang="tr-TR"/>
          </a:p>
        </p:txBody>
      </p:sp>
    </p:spTree>
    <p:extLst>
      <p:ext uri="{BB962C8B-B14F-4D97-AF65-F5344CB8AC3E}">
        <p14:creationId xmlns:p14="http://schemas.microsoft.com/office/powerpoint/2010/main" val="1348598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ALICI (HEDEF)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Bir iletişim sürecinde alıcı, kaynaktan gelen mesajları alıp yorumlayan ve bunlara sözlü veya sözsüz tepkide bulunan birey ya da gruptur. Mesajı alan kişi alıcıdır. Mesajın anlamını kaynak ve hedef ortak algılarsa etkin bir iletişimden söz edilebilir. Alıcının mesajı taşıyan sembolleri duyu organları kanalı ile algılayamayıp yorumlamaması, iletişim sürecini sona erdirir. Alıcı, mesajı alıp buna cevap verdiği anda kaynak durumuna geçer.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18</a:t>
            </a:fld>
            <a:endParaRPr lang="tr-TR"/>
          </a:p>
        </p:txBody>
      </p:sp>
    </p:spTree>
    <p:extLst>
      <p:ext uri="{BB962C8B-B14F-4D97-AF65-F5344CB8AC3E}">
        <p14:creationId xmlns:p14="http://schemas.microsoft.com/office/powerpoint/2010/main" val="336747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ALGILAMA (FİLTRELEME)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Filtreleme, alıcının kendisine ulaşan mesajı değerlendirmesiyle ilgilidir ve burada devreye algılama girer. Algı; bireyin duyular kanalıyla çevresini, kendisini anlayabilmesini ve bilgi edinmesini sağlayan filtredir. Algılama, zihinle ve duygularla ilgili bir süreç olarak tanımlanabilir. Duyu organlarına ulaşan bilgiler tek başlarına bir anlam taşımaz. Mesajı alan kişi önceden aldığı bilgileri kendi amaçlarına, değer yargılarına ve inançlarına göre yorumlayarak davranış göstermektedir.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19</a:t>
            </a:fld>
            <a:endParaRPr lang="tr-TR"/>
          </a:p>
        </p:txBody>
      </p:sp>
    </p:spTree>
    <p:extLst>
      <p:ext uri="{BB962C8B-B14F-4D97-AF65-F5344CB8AC3E}">
        <p14:creationId xmlns:p14="http://schemas.microsoft.com/office/powerpoint/2010/main" val="4197306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4000" b="1" dirty="0" smtClean="0"/>
              <a:t>ETKİLİ İLETİŞİM</a:t>
            </a:r>
            <a:endParaRPr lang="tr-TR" sz="4000" dirty="0"/>
          </a:p>
        </p:txBody>
      </p:sp>
      <p:sp>
        <p:nvSpPr>
          <p:cNvPr id="5" name="İçerik Yer Tutucusu 4"/>
          <p:cNvSpPr>
            <a:spLocks noGrp="1"/>
          </p:cNvSpPr>
          <p:nvPr>
            <p:ph sz="half" idx="1"/>
          </p:nvPr>
        </p:nvSpPr>
        <p:spPr/>
        <p:txBody>
          <a:bodyPr/>
          <a:lstStyle/>
          <a:p>
            <a:pPr marL="0" indent="0">
              <a:buNone/>
            </a:pPr>
            <a:endParaRPr lang="tr-TR" dirty="0"/>
          </a:p>
          <a:p>
            <a:pPr marL="0" indent="0">
              <a:buNone/>
            </a:pPr>
            <a:endParaRPr lang="tr-TR" dirty="0" smtClean="0"/>
          </a:p>
          <a:p>
            <a:pPr marL="0" indent="0">
              <a:buNone/>
            </a:pPr>
            <a:endParaRPr lang="tr-TR" dirty="0"/>
          </a:p>
          <a:p>
            <a:pPr marL="0" indent="0">
              <a:buNone/>
            </a:pPr>
            <a:r>
              <a:rPr lang="tr-TR" sz="3200" b="1" dirty="0" smtClean="0"/>
              <a:t>KONULAR</a:t>
            </a:r>
            <a:endParaRPr lang="tr-TR" sz="3200" b="1" dirty="0"/>
          </a:p>
        </p:txBody>
      </p:sp>
      <p:sp>
        <p:nvSpPr>
          <p:cNvPr id="6" name="İçerik Yer Tutucusu 5"/>
          <p:cNvSpPr>
            <a:spLocks noGrp="1"/>
          </p:cNvSpPr>
          <p:nvPr>
            <p:ph sz="half" idx="2"/>
          </p:nvPr>
        </p:nvSpPr>
        <p:spPr>
          <a:xfrm>
            <a:off x="2771800" y="1600200"/>
            <a:ext cx="5915000" cy="4525963"/>
          </a:xfrm>
        </p:spPr>
        <p:txBody>
          <a:bodyPr/>
          <a:lstStyle/>
          <a:p>
            <a:pPr marL="0" indent="0">
              <a:buNone/>
            </a:pPr>
            <a:endParaRPr lang="tr-TR" dirty="0" smtClean="0"/>
          </a:p>
          <a:p>
            <a:pPr marL="0" indent="0">
              <a:buNone/>
            </a:pPr>
            <a:r>
              <a:rPr lang="tr-TR" dirty="0" smtClean="0"/>
              <a:t>1.İLETİŞİM</a:t>
            </a:r>
          </a:p>
          <a:p>
            <a:pPr marL="0" indent="0">
              <a:buNone/>
            </a:pPr>
            <a:r>
              <a:rPr lang="tr-TR" dirty="0"/>
              <a:t>2. KENDİNİ </a:t>
            </a:r>
            <a:r>
              <a:rPr lang="tr-TR" dirty="0" smtClean="0"/>
              <a:t>GELİŞTİRME</a:t>
            </a:r>
          </a:p>
          <a:p>
            <a:pPr marL="0" indent="0">
              <a:buNone/>
            </a:pPr>
            <a:r>
              <a:rPr lang="tr-TR" dirty="0"/>
              <a:t>3. İNSAN İLİŞKİLERİNİ DÜZENLEYEN </a:t>
            </a:r>
            <a:r>
              <a:rPr lang="tr-TR" dirty="0" smtClean="0"/>
              <a:t>KURALLAR</a:t>
            </a:r>
          </a:p>
          <a:p>
            <a:pPr marL="0" indent="0">
              <a:buNone/>
            </a:pPr>
            <a:r>
              <a:rPr lang="tr-TR" dirty="0"/>
              <a:t>4. İŞ HAYATINDA </a:t>
            </a:r>
            <a:r>
              <a:rPr lang="tr-TR" dirty="0" smtClean="0"/>
              <a:t>İLİŞKİLER</a:t>
            </a:r>
          </a:p>
          <a:p>
            <a:pPr marL="0" indent="0">
              <a:buNone/>
            </a:pPr>
            <a:r>
              <a:rPr lang="tr-TR" dirty="0"/>
              <a:t>5. SANAT ETKİNLİKLERİNİ TAKİP ETME</a:t>
            </a:r>
          </a:p>
        </p:txBody>
      </p:sp>
      <p:sp>
        <p:nvSpPr>
          <p:cNvPr id="2" name="Veri Yer Tutucusu 1"/>
          <p:cNvSpPr>
            <a:spLocks noGrp="1"/>
          </p:cNvSpPr>
          <p:nvPr>
            <p:ph type="dt" sz="half" idx="10"/>
          </p:nvPr>
        </p:nvSpPr>
        <p:spPr/>
        <p:txBody>
          <a:bodyPr/>
          <a:lstStyle/>
          <a:p>
            <a:fld id="{38851711-550E-4FFD-BCC3-857509D6B763}"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2</a:t>
            </a:fld>
            <a:endParaRPr lang="tr-TR"/>
          </a:p>
        </p:txBody>
      </p:sp>
    </p:spTree>
    <p:extLst>
      <p:ext uri="{BB962C8B-B14F-4D97-AF65-F5344CB8AC3E}">
        <p14:creationId xmlns:p14="http://schemas.microsoft.com/office/powerpoint/2010/main" val="1192004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ALGILAMA (FİLTRELEME)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Gönderici, göndereceği mesajı formüle edip onları kodlarken kendisine ulaşan bilgileri kullanacak; bunları kendi amaç, değer yargıları, inanç ve tutumları doğrultusunda belirli kodlara çevirecektir. Başka bir deyişle her mesaj, göndericinin algılama yeteneğinin sonucu olarak ortaya çıkar, dolayısıyla algılama süreci filtre rolü oynar.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20</a:t>
            </a:fld>
            <a:endParaRPr lang="tr-TR"/>
          </a:p>
        </p:txBody>
      </p:sp>
    </p:spTree>
    <p:extLst>
      <p:ext uri="{BB962C8B-B14F-4D97-AF65-F5344CB8AC3E}">
        <p14:creationId xmlns:p14="http://schemas.microsoft.com/office/powerpoint/2010/main" val="255545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GERİ BİLDİRİM </a:t>
            </a:r>
            <a:endParaRPr lang="tr-TR" sz="3200" dirty="0"/>
          </a:p>
        </p:txBody>
      </p:sp>
      <p:sp>
        <p:nvSpPr>
          <p:cNvPr id="3" name="İçerik Yer Tutucusu 2"/>
          <p:cNvSpPr>
            <a:spLocks noGrp="1"/>
          </p:cNvSpPr>
          <p:nvPr>
            <p:ph idx="1"/>
          </p:nvPr>
        </p:nvSpPr>
        <p:spPr>
          <a:xfrm>
            <a:off x="457200" y="1340768"/>
            <a:ext cx="8229600" cy="4785395"/>
          </a:xfrm>
        </p:spPr>
        <p:txBody>
          <a:bodyPr>
            <a:noAutofit/>
          </a:bodyPr>
          <a:lstStyle/>
          <a:p>
            <a:pPr marL="0" indent="0" algn="just">
              <a:buNone/>
            </a:pPr>
            <a:r>
              <a:rPr lang="tr-TR" sz="2600" dirty="0"/>
              <a:t>Bir iletişim sürecinde alıcıdan kaynağa yönelen tüm tepkilere geri bildirim denir. Geri bildirim, alıcının göndericinin mesajına verdiği cevap olarak da tanımlanabilir. Geri bildirim sayesinde gönderici, mesajın tam olarak alıcıya ulaşıp ulaşmadığını anlar. İletişim sürecinde geri bildirim yapılmazsa iletişim eksik kalır. Geri bildirim, iletişim sürecinin devamlılığını sağlayan ögedir. Geri bildirim; olumlu, olumsuz ve tepkisizlik olarak üç şekilde verilebilir. Mesajın tam olarak algılandığı ve kaynağa doğru olarak geri gönderildiği bildirim, olumlu geri bildirimdir. Mesajın amaçlandığı şekilde alınmadığı bildirim, olumsuz geri bildirimdir.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21</a:t>
            </a:fld>
            <a:endParaRPr lang="tr-TR"/>
          </a:p>
        </p:txBody>
      </p:sp>
    </p:spTree>
    <p:extLst>
      <p:ext uri="{BB962C8B-B14F-4D97-AF65-F5344CB8AC3E}">
        <p14:creationId xmlns:p14="http://schemas.microsoft.com/office/powerpoint/2010/main" val="1681551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 GERİ BİLDİRİM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Gelen mesaja tepki vermeyen geri bildirim ise tepkisiz geri bildirimdir. Geri bildirim şu özellikleri taşımalıdır: </a:t>
            </a:r>
          </a:p>
          <a:p>
            <a:pPr marL="0" indent="0" algn="just">
              <a:buNone/>
            </a:pPr>
            <a:r>
              <a:rPr lang="tr-TR" sz="2800" dirty="0" smtClean="0"/>
              <a:t>Mesajla </a:t>
            </a:r>
            <a:r>
              <a:rPr lang="tr-TR" sz="2800" dirty="0"/>
              <a:t>ilgisi olmayan geri bildirim verilmemelidir. </a:t>
            </a:r>
          </a:p>
          <a:p>
            <a:pPr marL="0" indent="0" algn="just">
              <a:buNone/>
            </a:pPr>
            <a:r>
              <a:rPr lang="tr-TR" sz="2800" dirty="0" smtClean="0"/>
              <a:t>Uygun </a:t>
            </a:r>
            <a:r>
              <a:rPr lang="tr-TR" sz="2800" dirty="0"/>
              <a:t>zamanlama tercih edilmelidir. </a:t>
            </a:r>
          </a:p>
          <a:p>
            <a:pPr marL="0" indent="0" algn="just">
              <a:buNone/>
            </a:pPr>
            <a:r>
              <a:rPr lang="tr-TR" sz="2800" dirty="0" smtClean="0"/>
              <a:t>Amaç </a:t>
            </a:r>
            <a:r>
              <a:rPr lang="tr-TR" sz="2800" dirty="0"/>
              <a:t>iyi tespit edilmelidir. </a:t>
            </a:r>
          </a:p>
          <a:p>
            <a:pPr marL="0" indent="0" algn="just">
              <a:buNone/>
            </a:pPr>
            <a:r>
              <a:rPr lang="tr-TR" sz="2800" dirty="0" smtClean="0"/>
              <a:t>Geribildirim </a:t>
            </a:r>
            <a:r>
              <a:rPr lang="tr-TR" sz="2800" dirty="0"/>
              <a:t>somut olmalı, beklenilen davranışı tanımlamalıdır </a:t>
            </a:r>
          </a:p>
          <a:p>
            <a:pPr marL="0" indent="0" algn="just">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22</a:t>
            </a:fld>
            <a:endParaRPr lang="tr-TR"/>
          </a:p>
        </p:txBody>
      </p:sp>
    </p:spTree>
    <p:extLst>
      <p:ext uri="{BB962C8B-B14F-4D97-AF65-F5344CB8AC3E}">
        <p14:creationId xmlns:p14="http://schemas.microsoft.com/office/powerpoint/2010/main" val="2980870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 </a:t>
            </a:r>
            <a:r>
              <a:rPr lang="tr-TR" sz="3200" b="1" dirty="0" smtClean="0"/>
              <a:t>GÜRÜLTÜ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İletişimi engelleyen bütün faktörler gürültü sayılır. Gürültü, iletişim sürecinin herhangi bir aşamasında istem dışı ortaya çıkan, iletişimi engelleyen, iletişim sürecini olumsuz etkileyen bir faktördür. Kaynak birimin gönderdiği mesajla hedef birimin aldığı mesaj arasında fark olmuşsa bu gürültüden kaynaklanmıştır.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23</a:t>
            </a:fld>
            <a:endParaRPr lang="tr-TR"/>
          </a:p>
        </p:txBody>
      </p:sp>
    </p:spTree>
    <p:extLst>
      <p:ext uri="{BB962C8B-B14F-4D97-AF65-F5344CB8AC3E}">
        <p14:creationId xmlns:p14="http://schemas.microsoft.com/office/powerpoint/2010/main" val="416858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ETKİLİ İLETİŞİM</a:t>
            </a:r>
            <a:endParaRPr lang="tr-TR" sz="3200" dirty="0"/>
          </a:p>
        </p:txBody>
      </p:sp>
      <p:sp>
        <p:nvSpPr>
          <p:cNvPr id="3" name="İçerik Yer Tutucusu 2"/>
          <p:cNvSpPr>
            <a:spLocks noGrp="1"/>
          </p:cNvSpPr>
          <p:nvPr>
            <p:ph sz="half" idx="1"/>
          </p:nvPr>
        </p:nvSpPr>
        <p:spPr>
          <a:xfrm>
            <a:off x="457200" y="1600200"/>
            <a:ext cx="5338936" cy="4525963"/>
          </a:xfrm>
        </p:spPr>
        <p:txBody>
          <a:bodyPr/>
          <a:lstStyle/>
          <a:p>
            <a:pPr marL="0" indent="0" algn="just">
              <a:buNone/>
            </a:pPr>
            <a:r>
              <a:rPr lang="tr-TR" dirty="0"/>
              <a:t>Etkili iletişim, bir zaman yönetimi unsurudur. İletişimde yeteri derecede açık olunursa iletilmek istenen mesaj, etkin bir biçimde alıcıya ulaşmış olur. İletişimi zayıf olanlar, sürekli olarak karışıklığa neden olur.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24</a:t>
            </a:fld>
            <a:endParaRPr lang="tr-TR"/>
          </a:p>
        </p:txBody>
      </p:sp>
      <p:pic>
        <p:nvPicPr>
          <p:cNvPr id="3074"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262" y="1844824"/>
            <a:ext cx="2410162" cy="308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07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ETKİLİ İLETİŞİM</a:t>
            </a:r>
            <a:endParaRPr lang="tr-TR" sz="3200" dirty="0"/>
          </a:p>
        </p:txBody>
      </p:sp>
      <p:sp>
        <p:nvSpPr>
          <p:cNvPr id="3" name="İçerik Yer Tutucusu 2"/>
          <p:cNvSpPr>
            <a:spLocks noGrp="1"/>
          </p:cNvSpPr>
          <p:nvPr>
            <p:ph sz="half" idx="1"/>
          </p:nvPr>
        </p:nvSpPr>
        <p:spPr>
          <a:xfrm>
            <a:off x="457200" y="1600200"/>
            <a:ext cx="4906888" cy="4525963"/>
          </a:xfrm>
        </p:spPr>
        <p:txBody>
          <a:bodyPr>
            <a:normAutofit/>
          </a:bodyPr>
          <a:lstStyle/>
          <a:p>
            <a:pPr marL="0" indent="0" algn="just">
              <a:buNone/>
            </a:pPr>
            <a:r>
              <a:rPr lang="tr-TR" dirty="0"/>
              <a:t>Toplum yaşamı iletişimle daha güzel hâle getirilir. Birey, grup ya da toplumların kendi aralarında kurdukları çeşitli ilişkileri düzenleyen kuralları mevkileri gereğince tanıyıp onlara uygun davranışta bulunabilmesi, kendi aralarında etkin bir iletişimin bulunmasına </a:t>
            </a:r>
            <a:r>
              <a:rPr lang="tr-TR" dirty="0" smtClean="0"/>
              <a:t>bağlıdır. </a:t>
            </a:r>
            <a:endParaRPr lang="tr-TR"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25</a:t>
            </a:fld>
            <a:endParaRPr lang="tr-TR"/>
          </a:p>
        </p:txBody>
      </p:sp>
      <p:pic>
        <p:nvPicPr>
          <p:cNvPr id="4098"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99" y="1700808"/>
            <a:ext cx="3046465" cy="342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72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ETKİLİ İLETİŞİM</a:t>
            </a:r>
            <a:endParaRPr lang="tr-TR" sz="3200" dirty="0"/>
          </a:p>
        </p:txBody>
      </p:sp>
      <p:sp>
        <p:nvSpPr>
          <p:cNvPr id="3" name="İçerik Yer Tutucusu 2"/>
          <p:cNvSpPr>
            <a:spLocks noGrp="1"/>
          </p:cNvSpPr>
          <p:nvPr>
            <p:ph idx="1"/>
          </p:nvPr>
        </p:nvSpPr>
        <p:spPr>
          <a:xfrm>
            <a:off x="457200" y="1412776"/>
            <a:ext cx="8229600" cy="4525963"/>
          </a:xfrm>
        </p:spPr>
        <p:txBody>
          <a:bodyPr>
            <a:noAutofit/>
          </a:bodyPr>
          <a:lstStyle/>
          <a:p>
            <a:pPr marL="0" indent="0" algn="just">
              <a:buNone/>
            </a:pPr>
            <a:r>
              <a:rPr lang="tr-TR" sz="2800" dirty="0"/>
              <a:t>Etkili bir iletişim için aşağıdaki hususlara dikkat edilmelidir: </a:t>
            </a:r>
          </a:p>
          <a:p>
            <a:pPr algn="just"/>
            <a:r>
              <a:rPr lang="tr-TR" sz="2800" dirty="0" smtClean="0"/>
              <a:t>Kullanılan </a:t>
            </a:r>
            <a:r>
              <a:rPr lang="tr-TR" sz="2800" dirty="0"/>
              <a:t>dil, açık ve sade olmalıdır. </a:t>
            </a:r>
          </a:p>
          <a:p>
            <a:pPr algn="just"/>
            <a:r>
              <a:rPr lang="tr-TR" sz="2800" dirty="0" smtClean="0"/>
              <a:t>Gönderilen </a:t>
            </a:r>
            <a:r>
              <a:rPr lang="tr-TR" sz="2800" dirty="0"/>
              <a:t>ileti, alıcının düzeyine uygun olmalıdır. </a:t>
            </a:r>
          </a:p>
          <a:p>
            <a:pPr algn="just"/>
            <a:r>
              <a:rPr lang="tr-TR" sz="2800" dirty="0" smtClean="0"/>
              <a:t>İletiler</a:t>
            </a:r>
            <a:r>
              <a:rPr lang="tr-TR" sz="2800" dirty="0"/>
              <a:t>, ses tonu ve beden dili ile tutarlı olmalıdır. </a:t>
            </a:r>
          </a:p>
          <a:p>
            <a:pPr algn="just"/>
            <a:r>
              <a:rPr lang="tr-TR" sz="2800" dirty="0" smtClean="0"/>
              <a:t>En </a:t>
            </a:r>
            <a:r>
              <a:rPr lang="tr-TR" sz="2800" dirty="0"/>
              <a:t>uygun iletişim kanalı ve araç seçilmelidir. </a:t>
            </a:r>
          </a:p>
          <a:p>
            <a:pPr algn="just"/>
            <a:r>
              <a:rPr lang="tr-TR" sz="2800" dirty="0" smtClean="0"/>
              <a:t>Uygun </a:t>
            </a:r>
            <a:r>
              <a:rPr lang="tr-TR" sz="2800" dirty="0"/>
              <a:t>zaman ve mekân seçilmelidir. </a:t>
            </a:r>
          </a:p>
          <a:p>
            <a:pPr algn="just"/>
            <a:r>
              <a:rPr lang="tr-TR" sz="2800" dirty="0" smtClean="0"/>
              <a:t>İletişim </a:t>
            </a:r>
            <a:r>
              <a:rPr lang="tr-TR" sz="2800" dirty="0"/>
              <a:t>destekleyici olmalıdır. </a:t>
            </a:r>
          </a:p>
          <a:p>
            <a:pPr algn="just"/>
            <a:r>
              <a:rPr lang="tr-TR" sz="2800" dirty="0" smtClean="0"/>
              <a:t>Kaynağın </a:t>
            </a:r>
            <a:r>
              <a:rPr lang="tr-TR" sz="2800" dirty="0"/>
              <a:t>ve alıcının iletişimde istekli olması gereklidir. </a:t>
            </a:r>
          </a:p>
          <a:p>
            <a:pPr algn="just"/>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26</a:t>
            </a:fld>
            <a:endParaRPr lang="tr-TR"/>
          </a:p>
        </p:txBody>
      </p:sp>
    </p:spTree>
    <p:extLst>
      <p:ext uri="{BB962C8B-B14F-4D97-AF65-F5344CB8AC3E}">
        <p14:creationId xmlns:p14="http://schemas.microsoft.com/office/powerpoint/2010/main" val="3498748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ETKİLİ İLETİŞİM/ETKİLİ İLETİŞİM KURMADA UYGULANABİLECEK YÖNTEMLER </a:t>
            </a:r>
            <a:endParaRPr lang="tr-TR" sz="3200" dirty="0"/>
          </a:p>
        </p:txBody>
      </p:sp>
      <p:sp>
        <p:nvSpPr>
          <p:cNvPr id="3" name="İçerik Yer Tutucusu 2"/>
          <p:cNvSpPr>
            <a:spLocks noGrp="1"/>
          </p:cNvSpPr>
          <p:nvPr>
            <p:ph sz="half" idx="1"/>
          </p:nvPr>
        </p:nvSpPr>
        <p:spPr/>
        <p:txBody>
          <a:bodyPr>
            <a:normAutofit/>
          </a:bodyPr>
          <a:lstStyle/>
          <a:p>
            <a:pPr marL="0" indent="0" algn="just">
              <a:buNone/>
            </a:pPr>
            <a:r>
              <a:rPr lang="tr-TR" dirty="0"/>
              <a:t>Etkili iletişim kurmada uygulanabilecek yöntemler; iletişimin kişisel ve çevresel engellerini aşmak, </a:t>
            </a:r>
            <a:r>
              <a:rPr lang="tr-TR" dirty="0" err="1"/>
              <a:t>empatik</a:t>
            </a:r>
            <a:r>
              <a:rPr lang="tr-TR" dirty="0"/>
              <a:t> iletişim kurmak, güdüleyici iletişim kurmak, etkin iletişim kurmak ve ikna iletişim kurmaktır. </a:t>
            </a:r>
            <a:endParaRPr lang="tr-TR" dirty="0" smtClean="0"/>
          </a:p>
          <a:p>
            <a:pPr algn="just"/>
            <a:endParaRPr lang="tr-TR" dirty="0"/>
          </a:p>
          <a:p>
            <a:pPr marL="0" indent="0" algn="just">
              <a:buNone/>
            </a:pPr>
            <a:endParaRPr lang="tr-TR"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27</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32856"/>
            <a:ext cx="386104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381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ETKİLİ İLETİŞİM/ETKİLİ İLETİŞİM KURMADA UYGULANABİLECEK YÖNTEMLER </a:t>
            </a:r>
            <a:endParaRPr lang="tr-TR" sz="3200" dirty="0"/>
          </a:p>
        </p:txBody>
      </p:sp>
      <p:sp>
        <p:nvSpPr>
          <p:cNvPr id="3" name="İçerik Yer Tutucusu 2"/>
          <p:cNvSpPr>
            <a:spLocks noGrp="1"/>
          </p:cNvSpPr>
          <p:nvPr>
            <p:ph idx="1"/>
          </p:nvPr>
        </p:nvSpPr>
        <p:spPr/>
        <p:txBody>
          <a:bodyPr>
            <a:normAutofit lnSpcReduction="10000"/>
          </a:bodyPr>
          <a:lstStyle/>
          <a:p>
            <a:pPr algn="just">
              <a:buFont typeface="Wingdings" pitchFamily="2" charset="2"/>
              <a:buChar char="Ø"/>
            </a:pPr>
            <a:r>
              <a:rPr lang="tr-TR" sz="2800" b="1" dirty="0" smtClean="0"/>
              <a:t> İletişimin </a:t>
            </a:r>
            <a:r>
              <a:rPr lang="tr-TR" sz="2800" b="1" dirty="0"/>
              <a:t>kişisel ve çevresel engellerini aşmak: </a:t>
            </a:r>
            <a:endParaRPr lang="tr-TR" sz="2800" b="1" dirty="0" smtClean="0"/>
          </a:p>
          <a:p>
            <a:pPr marL="0" indent="0" algn="just">
              <a:buNone/>
            </a:pPr>
            <a:r>
              <a:rPr lang="tr-TR" sz="2800" dirty="0" smtClean="0"/>
              <a:t>İletişim </a:t>
            </a:r>
            <a:r>
              <a:rPr lang="tr-TR" sz="2800" dirty="0"/>
              <a:t>engellerini kaldırmanın en etkin yolu, öncelikle engelin farkına varmak ve sonra da bu engeli ortadan kaldırmaktır. Bunun için şu yöntemlerin kullanılması gerekir: </a:t>
            </a:r>
            <a:endParaRPr lang="tr-TR" sz="2800" dirty="0" smtClean="0"/>
          </a:p>
          <a:p>
            <a:pPr algn="just"/>
            <a:r>
              <a:rPr lang="tr-TR" sz="2800" dirty="0"/>
              <a:t>Kaynak, sözlü mesajları alıcının anlayacağı ve algılayabileceği biçimde kullanmalıdır. </a:t>
            </a:r>
          </a:p>
          <a:p>
            <a:pPr algn="just"/>
            <a:r>
              <a:rPr lang="tr-TR" sz="2800" dirty="0"/>
              <a:t>Kaynağın gönderdiği mesajlar sadece sözlü olmamalı, aynı zamanda model, hareket, çizim, resim, yazı ve işaretler gibi semboller şeklinde de olmalıdır. </a:t>
            </a:r>
          </a:p>
          <a:p>
            <a:pPr marL="0" indent="0" algn="just">
              <a:buNone/>
            </a:pPr>
            <a:endParaRPr lang="tr-TR" sz="2800" dirty="0"/>
          </a:p>
          <a:p>
            <a:pPr marL="0" indent="0" algn="just">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28</a:t>
            </a:fld>
            <a:endParaRPr lang="tr-TR"/>
          </a:p>
        </p:txBody>
      </p:sp>
    </p:spTree>
    <p:extLst>
      <p:ext uri="{BB962C8B-B14F-4D97-AF65-F5344CB8AC3E}">
        <p14:creationId xmlns:p14="http://schemas.microsoft.com/office/powerpoint/2010/main" val="1231195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ETKİLİ İLETİŞİM/ETKİLİ İLETİŞİM KURMADA UYGULANABİLECEK YÖNTEMLER </a:t>
            </a:r>
            <a:endParaRPr lang="tr-TR" sz="3200" dirty="0"/>
          </a:p>
        </p:txBody>
      </p:sp>
      <p:sp>
        <p:nvSpPr>
          <p:cNvPr id="3" name="İçerik Yer Tutucusu 2"/>
          <p:cNvSpPr>
            <a:spLocks noGrp="1"/>
          </p:cNvSpPr>
          <p:nvPr>
            <p:ph idx="1"/>
          </p:nvPr>
        </p:nvSpPr>
        <p:spPr/>
        <p:txBody>
          <a:bodyPr>
            <a:noAutofit/>
          </a:bodyPr>
          <a:lstStyle/>
          <a:p>
            <a:pPr algn="just"/>
            <a:r>
              <a:rPr lang="tr-TR" sz="2800" dirty="0" smtClean="0"/>
              <a:t>Kaynağın </a:t>
            </a:r>
            <a:r>
              <a:rPr lang="tr-TR" sz="2800" dirty="0"/>
              <a:t>gönderdiği mesajlar, alıcının ilgisini çekecek gerçek ve çekici örneklerle desteklenmelidir. </a:t>
            </a:r>
          </a:p>
          <a:p>
            <a:pPr algn="just"/>
            <a:r>
              <a:rPr lang="tr-TR" sz="2800" dirty="0" smtClean="0"/>
              <a:t>Mesaj</a:t>
            </a:r>
            <a:r>
              <a:rPr lang="tr-TR" sz="2800" dirty="0"/>
              <a:t>, alıcıyı etkileyecek türden bir kanalla gönderilmelidir. </a:t>
            </a:r>
          </a:p>
          <a:p>
            <a:pPr algn="just"/>
            <a:r>
              <a:rPr lang="tr-TR" sz="2800" dirty="0" smtClean="0"/>
              <a:t>Kaynak </a:t>
            </a:r>
            <a:r>
              <a:rPr lang="tr-TR" sz="2800" dirty="0"/>
              <a:t>ve alıcının fiziksel çevresi iletişime elverişli bir duruma getirilmelidir. </a:t>
            </a:r>
            <a:endParaRPr lang="tr-TR" sz="2800" dirty="0" smtClean="0"/>
          </a:p>
          <a:p>
            <a:pPr algn="just"/>
            <a:r>
              <a:rPr lang="tr-TR" sz="2800" dirty="0" smtClean="0"/>
              <a:t>Kaynak </a:t>
            </a:r>
            <a:r>
              <a:rPr lang="tr-TR" sz="2800" dirty="0"/>
              <a:t>ve alıcının fiziksel ve psikolojik rahatsızlıkları giderilmelidir. </a:t>
            </a:r>
          </a:p>
          <a:p>
            <a:pPr algn="just"/>
            <a:r>
              <a:rPr lang="tr-TR" sz="2800" dirty="0" smtClean="0"/>
              <a:t>Mesajın </a:t>
            </a:r>
            <a:r>
              <a:rPr lang="tr-TR" sz="2800" dirty="0"/>
              <a:t>anlaşılıp anlaşılmadığı geri bildirimle kontrol edilmelidir. </a:t>
            </a:r>
          </a:p>
          <a:p>
            <a:pPr algn="just"/>
            <a:endParaRPr lang="tr-TR" sz="2800" dirty="0"/>
          </a:p>
          <a:p>
            <a:pPr marL="0" indent="0" algn="just">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29</a:t>
            </a:fld>
            <a:endParaRPr lang="tr-TR"/>
          </a:p>
        </p:txBody>
      </p:sp>
    </p:spTree>
    <p:extLst>
      <p:ext uri="{BB962C8B-B14F-4D97-AF65-F5344CB8AC3E}">
        <p14:creationId xmlns:p14="http://schemas.microsoft.com/office/powerpoint/2010/main" val="3311779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5238526"/>
            <a:ext cx="5486400" cy="566738"/>
          </a:xfrm>
        </p:spPr>
        <p:txBody>
          <a:bodyPr>
            <a:noAutofit/>
          </a:bodyPr>
          <a:lstStyle/>
          <a:p>
            <a:r>
              <a:rPr lang="tr-TR" sz="3600" b="1" dirty="0" smtClean="0"/>
              <a:t>1. İLETİŞİM</a:t>
            </a:r>
            <a:endParaRPr lang="tr-TR" sz="3600" dirty="0"/>
          </a:p>
        </p:txBody>
      </p:sp>
      <p:sp>
        <p:nvSpPr>
          <p:cNvPr id="3" name="Veri Yer Tutucusu 2"/>
          <p:cNvSpPr>
            <a:spLocks noGrp="1"/>
          </p:cNvSpPr>
          <p:nvPr>
            <p:ph type="dt" sz="half" idx="10"/>
          </p:nvPr>
        </p:nvSpPr>
        <p:spPr/>
        <p:txBody>
          <a:bodyPr/>
          <a:lstStyle/>
          <a:p>
            <a:fld id="{DAC005F4-8157-4CF3-B1F4-691E6F22A172}" type="datetime1">
              <a:rPr lang="tr-TR" smtClean="0"/>
              <a:t>15.04.2016</a:t>
            </a:fld>
            <a:endParaRPr lang="tr-TR"/>
          </a:p>
        </p:txBody>
      </p:sp>
      <p:sp>
        <p:nvSpPr>
          <p:cNvPr id="4" name="Altbilgi Yer Tutucusu 3"/>
          <p:cNvSpPr>
            <a:spLocks noGrp="1"/>
          </p:cNvSpPr>
          <p:nvPr>
            <p:ph type="ftr" sz="quarter" idx="11"/>
          </p:nvPr>
        </p:nvSpPr>
        <p:spPr/>
        <p:txBody>
          <a:bodyPr/>
          <a:lstStyle/>
          <a:p>
            <a:r>
              <a:rPr lang="tr-TR" smtClean="0"/>
              <a:t>ETKİLİ İLETİŞİM / Öğr.Gör.Caner BULUT</a:t>
            </a:r>
            <a:endParaRPr lang="tr-TR"/>
          </a:p>
        </p:txBody>
      </p:sp>
      <p:sp>
        <p:nvSpPr>
          <p:cNvPr id="5" name="Slayt Numarası Yer Tutucusu 4"/>
          <p:cNvSpPr>
            <a:spLocks noGrp="1"/>
          </p:cNvSpPr>
          <p:nvPr>
            <p:ph type="sldNum" sz="quarter" idx="12"/>
          </p:nvPr>
        </p:nvSpPr>
        <p:spPr/>
        <p:txBody>
          <a:bodyPr/>
          <a:lstStyle/>
          <a:p>
            <a:fld id="{57870062-120C-49DA-8415-169823B03745}" type="slidenum">
              <a:rPr lang="tr-TR" smtClean="0"/>
              <a:t>3</a:t>
            </a:fld>
            <a:endParaRPr lang="tr-TR"/>
          </a:p>
        </p:txBody>
      </p:sp>
      <p:pic>
        <p:nvPicPr>
          <p:cNvPr id="9"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3" r="583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808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1143000"/>
          </a:xfrm>
        </p:spPr>
        <p:txBody>
          <a:bodyPr>
            <a:noAutofit/>
          </a:bodyPr>
          <a:lstStyle/>
          <a:p>
            <a:r>
              <a:rPr lang="tr-TR" sz="3200" b="1" dirty="0" smtClean="0"/>
              <a:t>ETKİLİ İLETİŞİM/ETKİLİ İLETİŞİM KURMADA UYGULANABİLECEK YÖNTEMLER </a:t>
            </a:r>
            <a:endParaRPr lang="tr-TR" sz="3200" dirty="0"/>
          </a:p>
        </p:txBody>
      </p:sp>
      <p:sp>
        <p:nvSpPr>
          <p:cNvPr id="3" name="İçerik Yer Tutucusu 2"/>
          <p:cNvSpPr>
            <a:spLocks noGrp="1"/>
          </p:cNvSpPr>
          <p:nvPr>
            <p:ph idx="1"/>
          </p:nvPr>
        </p:nvSpPr>
        <p:spPr>
          <a:xfrm>
            <a:off x="457200" y="1268760"/>
            <a:ext cx="8229600" cy="4525963"/>
          </a:xfrm>
        </p:spPr>
        <p:txBody>
          <a:bodyPr>
            <a:noAutofit/>
          </a:bodyPr>
          <a:lstStyle/>
          <a:p>
            <a:pPr algn="just">
              <a:buFont typeface="Wingdings" pitchFamily="2" charset="2"/>
              <a:buChar char="Ø"/>
            </a:pPr>
            <a:r>
              <a:rPr lang="tr-TR" sz="2600" b="1" dirty="0" smtClean="0"/>
              <a:t> </a:t>
            </a:r>
            <a:r>
              <a:rPr lang="tr-TR" sz="2600" b="1" dirty="0" err="1" smtClean="0"/>
              <a:t>Empatik</a:t>
            </a:r>
            <a:r>
              <a:rPr lang="tr-TR" sz="2600" b="1" dirty="0" smtClean="0"/>
              <a:t> iletişim:</a:t>
            </a:r>
            <a:r>
              <a:rPr lang="tr-TR" sz="2600" dirty="0"/>
              <a:t> </a:t>
            </a:r>
            <a:endParaRPr lang="tr-TR" sz="2600" dirty="0" smtClean="0"/>
          </a:p>
          <a:p>
            <a:pPr marL="0" indent="0" algn="just">
              <a:buNone/>
            </a:pPr>
            <a:r>
              <a:rPr lang="tr-TR" sz="2600" dirty="0" smtClean="0"/>
              <a:t>Bir </a:t>
            </a:r>
            <a:r>
              <a:rPr lang="tr-TR" sz="2600" dirty="0"/>
              <a:t>kişinin kendini karşısındaki kişinin yerine koyarak olaylara onun bakış açısıyla bakması ve o kişinin duygu ve düşüncelerini doğru olarak anlaması, hissetmesi ve bu durumu ona iletmesi sürecine “empati” denir. Empati kuracak kişi kendini karşısındakinin yerine koyabilmeli ve olaylara onun bakış açısıyla bakabilmelidir yani onun algı alanına girebilmelidir. Empati kurmak için karşıdaki kişinin duygu ve düşüncelerini iyi anlamak gerekir. Karşıdaki kişinin sadece duygularını ya da sadece düşüncelerini anlamak yeterli değildir, zihninde oluşan </a:t>
            </a:r>
            <a:r>
              <a:rPr lang="tr-TR" sz="2600" dirty="0" err="1"/>
              <a:t>empatik</a:t>
            </a:r>
            <a:r>
              <a:rPr lang="tr-TR" sz="2600" dirty="0"/>
              <a:t> anlayışın karşıdaki kişiye iletilmesi de gereklidir. </a:t>
            </a:r>
          </a:p>
          <a:p>
            <a:pPr marL="0" indent="0" algn="just">
              <a:buNone/>
            </a:pPr>
            <a:endParaRPr lang="tr-TR" sz="2600" dirty="0"/>
          </a:p>
          <a:p>
            <a:pPr marL="0" indent="0" algn="just">
              <a:buNone/>
            </a:pPr>
            <a:r>
              <a:rPr lang="tr-TR" sz="2600" dirty="0" smtClean="0"/>
              <a:t>2</a:t>
            </a:r>
            <a:endParaRPr lang="tr-TR" sz="26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dirty="0"/>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30</a:t>
            </a:fld>
            <a:endParaRPr lang="tr-TR"/>
          </a:p>
        </p:txBody>
      </p:sp>
    </p:spTree>
    <p:extLst>
      <p:ext uri="{BB962C8B-B14F-4D97-AF65-F5344CB8AC3E}">
        <p14:creationId xmlns:p14="http://schemas.microsoft.com/office/powerpoint/2010/main" val="3644924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t>ETKİLİ İLETİŞİM/ETKİLİ İLETİŞİM KURMADA UYGULANABİLECEK YÖNTEMLER </a:t>
            </a:r>
            <a:endParaRPr lang="tr-TR" sz="28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smtClean="0"/>
              <a:t> Güdüleyici </a:t>
            </a:r>
            <a:r>
              <a:rPr lang="tr-TR" sz="2800" b="1" dirty="0"/>
              <a:t>iletişim: </a:t>
            </a:r>
            <a:r>
              <a:rPr lang="tr-TR" sz="2800" dirty="0"/>
              <a:t>Güdü, insanı belli bir amaç için harekete geçiren güçtür. İletişimin ikna yeteneği, güdüleyici olmasına bağlıdır. Örgütlerde güdüleyici iletişimin olabilmesi için mesajın aşağıdan yukarıya ve çapraz bir şekilde dolaşması gerekir. Bu sayede örgüttekiler tüm gelişmelerden haberdar olur. </a:t>
            </a:r>
          </a:p>
          <a:p>
            <a:pPr marL="0" indent="0" algn="just">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31</a:t>
            </a:fld>
            <a:endParaRPr lang="tr-TR"/>
          </a:p>
        </p:txBody>
      </p:sp>
    </p:spTree>
    <p:extLst>
      <p:ext uri="{BB962C8B-B14F-4D97-AF65-F5344CB8AC3E}">
        <p14:creationId xmlns:p14="http://schemas.microsoft.com/office/powerpoint/2010/main" val="290829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t>ETKİLİ İLETİŞİM/ETKİLİ İLETİŞİM KURMADA UYGULANABİLECEK YÖNTEMLER </a:t>
            </a:r>
            <a:endParaRPr lang="tr-TR" sz="28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smtClean="0"/>
              <a:t> Etkin </a:t>
            </a:r>
            <a:r>
              <a:rPr lang="tr-TR" sz="2800" b="1" dirty="0"/>
              <a:t>iletişim: </a:t>
            </a:r>
            <a:r>
              <a:rPr lang="tr-TR" sz="2800" dirty="0"/>
              <a:t>Etkin iletişim, amaçlanan anlamı mümkün olduğu kadar göndericinin gönderdiği anlama yakın bir biçimde hedefe iletmekle mümkün olur. Etkin iletişim, anlam düşüncesine ve anlamlarının tutarlığına bağlıdır. Etkin iletişim, alıcının algılayabileceği şekilde mesajı iletmekle mümkün olur. Etkin iletişim, mesajın tam olarak algılanması ve gerekli tepkinin gösterilmesiyle sağlanır. </a:t>
            </a:r>
          </a:p>
          <a:p>
            <a:pPr marL="0" indent="0" algn="just">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32</a:t>
            </a:fld>
            <a:endParaRPr lang="tr-TR"/>
          </a:p>
        </p:txBody>
      </p:sp>
    </p:spTree>
    <p:extLst>
      <p:ext uri="{BB962C8B-B14F-4D97-AF65-F5344CB8AC3E}">
        <p14:creationId xmlns:p14="http://schemas.microsoft.com/office/powerpoint/2010/main" val="3146704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t>ETKİLİ İLETİŞİM/ETKİLİ İLETİŞİM KURMADA UYGULANABİLECEK YÖNTEMLER </a:t>
            </a:r>
            <a:endParaRPr lang="tr-TR" sz="2800" dirty="0"/>
          </a:p>
        </p:txBody>
      </p:sp>
      <p:sp>
        <p:nvSpPr>
          <p:cNvPr id="3" name="İçerik Yer Tutucusu 2"/>
          <p:cNvSpPr>
            <a:spLocks noGrp="1"/>
          </p:cNvSpPr>
          <p:nvPr>
            <p:ph idx="1"/>
          </p:nvPr>
        </p:nvSpPr>
        <p:spPr>
          <a:xfrm>
            <a:off x="457200" y="1412776"/>
            <a:ext cx="8229600" cy="4525963"/>
          </a:xfrm>
        </p:spPr>
        <p:txBody>
          <a:bodyPr>
            <a:noAutofit/>
          </a:bodyPr>
          <a:lstStyle/>
          <a:p>
            <a:pPr algn="just">
              <a:buFont typeface="Wingdings" pitchFamily="2" charset="2"/>
              <a:buChar char="Ø"/>
            </a:pPr>
            <a:r>
              <a:rPr lang="tr-TR" sz="2600" b="1" dirty="0" smtClean="0"/>
              <a:t> İkna </a:t>
            </a:r>
            <a:r>
              <a:rPr lang="tr-TR" sz="2600" b="1" dirty="0"/>
              <a:t>edici iletişim: </a:t>
            </a:r>
            <a:r>
              <a:rPr lang="tr-TR" sz="2600" dirty="0"/>
              <a:t>En basit bir diyaloğun bile ikna etme ile ilişkisi vardır. İnsanlar genelde başkalarının davranışlarını, kendi arzuları doğrultusunda değiştirmek için ilişki kurarlar, güç kullanarak ya da ikna yoluyla bu isteklerini gerçekleştirmek isterler. Formel ilişkiler güç, </a:t>
            </a:r>
            <a:r>
              <a:rPr lang="tr-TR" sz="2600" dirty="0" err="1"/>
              <a:t>informal</a:t>
            </a:r>
            <a:r>
              <a:rPr lang="tr-TR" sz="2600" dirty="0"/>
              <a:t> ilişkiler ise ikna </a:t>
            </a:r>
            <a:r>
              <a:rPr lang="tr-TR" sz="2600" dirty="0" smtClean="0"/>
              <a:t>sayesinde </a:t>
            </a:r>
            <a:r>
              <a:rPr lang="tr-TR" sz="2600" dirty="0"/>
              <a:t>gerçekleşir</a:t>
            </a:r>
            <a:r>
              <a:rPr lang="tr-TR" sz="2600" dirty="0" smtClean="0"/>
              <a:t>. İkna </a:t>
            </a:r>
            <a:r>
              <a:rPr lang="tr-TR" sz="2600" dirty="0"/>
              <a:t>etmek inandırıcı olmaya bağlıdır. İnanç, tutum ve davranış değiştirmede ikna daha kalıcıdır. “Bir atı zorla suya götürebilirsiniz ama zorla su içiremezsiniz.” diyen atasözü </a:t>
            </a:r>
            <a:r>
              <a:rPr lang="tr-TR" sz="2600" dirty="0" err="1"/>
              <a:t>iknanın</a:t>
            </a:r>
            <a:r>
              <a:rPr lang="tr-TR" sz="2600" dirty="0"/>
              <a:t> önemini vurgulamaktadır. </a:t>
            </a:r>
            <a:r>
              <a:rPr lang="tr-TR" sz="2600" dirty="0" err="1"/>
              <a:t>İknanın</a:t>
            </a:r>
            <a:r>
              <a:rPr lang="tr-TR" sz="2600" dirty="0"/>
              <a:t> temelinde inandırma, inandırmanın temelinde de güvenirlik vardır. </a:t>
            </a:r>
          </a:p>
          <a:p>
            <a:pPr marL="0" indent="0" algn="just">
              <a:buNone/>
            </a:pPr>
            <a:r>
              <a:rPr lang="tr-TR" sz="2600" dirty="0" smtClean="0"/>
              <a:t> </a:t>
            </a:r>
            <a:endParaRPr lang="tr-TR" sz="2600" dirty="0"/>
          </a:p>
          <a:p>
            <a:pPr algn="just">
              <a:buFont typeface="Wingdings" pitchFamily="2" charset="2"/>
              <a:buChar char="Ø"/>
            </a:pPr>
            <a:endParaRPr lang="tr-TR" sz="2600" dirty="0"/>
          </a:p>
          <a:p>
            <a:pPr algn="just"/>
            <a:endParaRPr lang="tr-TR" sz="26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33</a:t>
            </a:fld>
            <a:endParaRPr lang="tr-TR"/>
          </a:p>
        </p:txBody>
      </p:sp>
    </p:spTree>
    <p:extLst>
      <p:ext uri="{BB962C8B-B14F-4D97-AF65-F5344CB8AC3E}">
        <p14:creationId xmlns:p14="http://schemas.microsoft.com/office/powerpoint/2010/main" val="2947683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t>ETKİLİ İLETİŞİM/İYİ BİR DİNLEYİCİNİN ÖZELLİKLERİ </a:t>
            </a:r>
            <a:r>
              <a:rPr lang="tr-TR" sz="2800" dirty="0" smtClean="0"/>
              <a:t/>
            </a:r>
            <a:br>
              <a:rPr lang="tr-TR" sz="2800" dirty="0" smtClean="0"/>
            </a:br>
            <a:endParaRPr lang="tr-TR" sz="2800" dirty="0"/>
          </a:p>
        </p:txBody>
      </p:sp>
      <p:sp>
        <p:nvSpPr>
          <p:cNvPr id="3" name="İçerik Yer Tutucusu 2"/>
          <p:cNvSpPr>
            <a:spLocks noGrp="1"/>
          </p:cNvSpPr>
          <p:nvPr>
            <p:ph idx="1"/>
          </p:nvPr>
        </p:nvSpPr>
        <p:spPr/>
        <p:txBody>
          <a:bodyPr>
            <a:noAutofit/>
          </a:bodyPr>
          <a:lstStyle/>
          <a:p>
            <a:pPr marL="0" indent="0">
              <a:buNone/>
            </a:pPr>
            <a:r>
              <a:rPr lang="tr-TR" sz="2800" b="1" dirty="0" smtClean="0">
                <a:solidFill>
                  <a:srgbClr val="FF0000"/>
                </a:solidFill>
              </a:rPr>
              <a:t>      İyi </a:t>
            </a:r>
            <a:r>
              <a:rPr lang="tr-TR" sz="2800" b="1" dirty="0">
                <a:solidFill>
                  <a:srgbClr val="FF0000"/>
                </a:solidFill>
              </a:rPr>
              <a:t>bir dinleyici aşağıdaki özellikleri taşır: </a:t>
            </a:r>
            <a:endParaRPr lang="tr-TR" sz="2800" b="1" dirty="0" smtClean="0">
              <a:solidFill>
                <a:srgbClr val="FF0000"/>
              </a:solidFill>
            </a:endParaRPr>
          </a:p>
          <a:p>
            <a:pPr algn="just"/>
            <a:r>
              <a:rPr lang="tr-TR" sz="2800" dirty="0" smtClean="0"/>
              <a:t>Dikkatini </a:t>
            </a:r>
            <a:r>
              <a:rPr lang="tr-TR" sz="2800" dirty="0"/>
              <a:t>karşısındaki kişiye verir. </a:t>
            </a:r>
          </a:p>
          <a:p>
            <a:r>
              <a:rPr lang="tr-TR" sz="2800" dirty="0" smtClean="0"/>
              <a:t>Konuşmacıyı </a:t>
            </a:r>
            <a:r>
              <a:rPr lang="tr-TR" sz="2800" dirty="0"/>
              <a:t>sözünü kesmeden dinler. </a:t>
            </a:r>
          </a:p>
          <a:p>
            <a:r>
              <a:rPr lang="tr-TR" sz="2800" dirty="0" smtClean="0"/>
              <a:t>Konuşmacıya </a:t>
            </a:r>
            <a:r>
              <a:rPr lang="tr-TR" sz="2800" dirty="0"/>
              <a:t>rahatlaması için kolaylık sağlar. </a:t>
            </a:r>
          </a:p>
          <a:p>
            <a:r>
              <a:rPr lang="tr-TR" sz="2800" dirty="0" smtClean="0"/>
              <a:t>Konuşmacının </a:t>
            </a:r>
            <a:r>
              <a:rPr lang="tr-TR" sz="2800" dirty="0"/>
              <a:t>duygu ve düşüncelerini anladığını gösteren sözlü ifadelerde bulunur. </a:t>
            </a:r>
          </a:p>
          <a:p>
            <a:r>
              <a:rPr lang="tr-TR" sz="2800" dirty="0"/>
              <a:t>Emir vermek, tehdit etmek, uyarmak, öğüt vermek, nutuk çekmek, suçlamak, alay etmek gibi iletişim hatalarından uzak durur. </a:t>
            </a:r>
          </a:p>
          <a:p>
            <a:pPr marL="0" indent="0">
              <a:buNone/>
            </a:pPr>
            <a:r>
              <a:rPr lang="tr-TR" sz="2800" dirty="0" smtClean="0"/>
              <a:t> </a:t>
            </a:r>
            <a:endParaRPr lang="tr-TR" sz="2800" dirty="0"/>
          </a:p>
          <a:p>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34</a:t>
            </a:fld>
            <a:endParaRPr lang="tr-TR"/>
          </a:p>
        </p:txBody>
      </p:sp>
    </p:spTree>
    <p:extLst>
      <p:ext uri="{BB962C8B-B14F-4D97-AF65-F5344CB8AC3E}">
        <p14:creationId xmlns:p14="http://schemas.microsoft.com/office/powerpoint/2010/main" val="2115369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ETKİLİ İLETİŞİM/İYİ BİR DİNLEYİCİNİN ÖZELLİKLERİ</a:t>
            </a:r>
            <a:endParaRPr lang="tr-TR" sz="2800" dirty="0"/>
          </a:p>
        </p:txBody>
      </p:sp>
      <p:sp>
        <p:nvSpPr>
          <p:cNvPr id="3" name="İçerik Yer Tutucusu 2"/>
          <p:cNvSpPr>
            <a:spLocks noGrp="1"/>
          </p:cNvSpPr>
          <p:nvPr>
            <p:ph idx="1"/>
          </p:nvPr>
        </p:nvSpPr>
        <p:spPr/>
        <p:txBody>
          <a:bodyPr>
            <a:noAutofit/>
          </a:bodyPr>
          <a:lstStyle/>
          <a:p>
            <a:pPr algn="just"/>
            <a:r>
              <a:rPr lang="tr-TR" sz="2800" dirty="0" smtClean="0"/>
              <a:t>Dinlerken </a:t>
            </a:r>
            <a:r>
              <a:rPr lang="tr-TR" sz="2800" dirty="0"/>
              <a:t>vereceği cevabı düşünmez. </a:t>
            </a:r>
          </a:p>
          <a:p>
            <a:r>
              <a:rPr lang="tr-TR" sz="2800" dirty="0" smtClean="0"/>
              <a:t>Ön </a:t>
            </a:r>
            <a:r>
              <a:rPr lang="tr-TR" sz="2800" dirty="0"/>
              <a:t>yargılı değildir, yargılamadan dinler. </a:t>
            </a:r>
          </a:p>
          <a:p>
            <a:r>
              <a:rPr lang="tr-TR" sz="2800" dirty="0" smtClean="0"/>
              <a:t>Duygu </a:t>
            </a:r>
            <a:r>
              <a:rPr lang="tr-TR" sz="2800" dirty="0"/>
              <a:t>ve düşünceleri anlamaya çalışır. </a:t>
            </a:r>
          </a:p>
          <a:p>
            <a:r>
              <a:rPr lang="tr-TR" sz="2800" dirty="0" smtClean="0"/>
              <a:t>Empati </a:t>
            </a:r>
            <a:r>
              <a:rPr lang="tr-TR" sz="2800" dirty="0"/>
              <a:t>kurar. </a:t>
            </a:r>
          </a:p>
          <a:p>
            <a:r>
              <a:rPr lang="tr-TR" sz="2800" dirty="0" smtClean="0"/>
              <a:t>Dinlerken </a:t>
            </a:r>
            <a:r>
              <a:rPr lang="tr-TR" sz="2800" dirty="0"/>
              <a:t>başka bir işle meşgul olmaz. </a:t>
            </a:r>
          </a:p>
          <a:p>
            <a:r>
              <a:rPr lang="tr-TR" sz="2800" dirty="0" smtClean="0"/>
              <a:t>Konuşmacının </a:t>
            </a:r>
            <a:r>
              <a:rPr lang="tr-TR" sz="2800" dirty="0"/>
              <a:t>sözlerine olduğu kadar sözsüz mesajlarına da dikkat eder. </a:t>
            </a:r>
            <a:endParaRPr lang="tr-TR" sz="2800" dirty="0" smtClean="0"/>
          </a:p>
          <a:p>
            <a:r>
              <a:rPr lang="tr-TR" sz="2800" dirty="0"/>
              <a:t>Konuşmacıyla göz teması kurar. </a:t>
            </a:r>
          </a:p>
          <a:p>
            <a:r>
              <a:rPr lang="tr-TR" sz="2800" dirty="0"/>
              <a:t>Son sözü söylemek için çabalamaz.</a:t>
            </a:r>
          </a:p>
          <a:p>
            <a:endParaRPr lang="tr-TR" sz="2800" dirty="0"/>
          </a:p>
          <a:p>
            <a:pPr marL="0" indent="0">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35</a:t>
            </a:fld>
            <a:endParaRPr lang="tr-TR"/>
          </a:p>
        </p:txBody>
      </p:sp>
    </p:spTree>
    <p:extLst>
      <p:ext uri="{BB962C8B-B14F-4D97-AF65-F5344CB8AC3E}">
        <p14:creationId xmlns:p14="http://schemas.microsoft.com/office/powerpoint/2010/main" val="1609309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r>
              <a:rPr lang="tr-TR" sz="3200" b="1" dirty="0" smtClean="0"/>
              <a:t>İLETİŞİM TÜRLERİ / SÖZSÜZ İLETİŞİM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Sözsüz iletişim, iletişimin en temel türlerinden biridir. İletişimin birincil aracı dildir fakat mesajın gönderilmesinde ve alınmasında, iletişime katkı sağlayan başka faktörlerde vardır. Sözsüz iletişim veya vücut dili yoluyla elbiseler, mekân kullanımı, jest ve mimikler, göz hareketleri ve göz teması, mesaj iletimine yardımcı olur.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36</a:t>
            </a:fld>
            <a:endParaRPr lang="tr-TR"/>
          </a:p>
        </p:txBody>
      </p:sp>
    </p:spTree>
    <p:extLst>
      <p:ext uri="{BB962C8B-B14F-4D97-AF65-F5344CB8AC3E}">
        <p14:creationId xmlns:p14="http://schemas.microsoft.com/office/powerpoint/2010/main" val="302701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TÜRLERİ / SÖZSÜZ İLETİŞİM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Sözsüz iletişim; yüzdeki anlamları, göz hareketlerini, duruşu, giyimi, sesin özelliklerini içerir. Görünüş, davranış, dokunuş gibi sözsüz ileti kaynakları yer ve zamanı en iyi kullanma süreci içerisinde de çok önemli bir yere sahiptir. Duygu ve düşüncelerin kelimelere dökülemediği durumlarda bir bakış, başın bir dönüşü, kavrayan bir jest, savunucu bir mimik binlerce kelimeden fazla anlam taşımaktadır.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37</a:t>
            </a:fld>
            <a:endParaRPr lang="tr-TR"/>
          </a:p>
        </p:txBody>
      </p:sp>
    </p:spTree>
    <p:extLst>
      <p:ext uri="{BB962C8B-B14F-4D97-AF65-F5344CB8AC3E}">
        <p14:creationId xmlns:p14="http://schemas.microsoft.com/office/powerpoint/2010/main" val="1681587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TÜRLERİ / SÖZSÜZ İLETİŞİM </a:t>
            </a:r>
            <a:endParaRPr lang="tr-TR" sz="3200" dirty="0"/>
          </a:p>
        </p:txBody>
      </p:sp>
      <p:sp>
        <p:nvSpPr>
          <p:cNvPr id="3" name="İçerik Yer Tutucusu 2"/>
          <p:cNvSpPr>
            <a:spLocks noGrp="1"/>
          </p:cNvSpPr>
          <p:nvPr>
            <p:ph sz="half" idx="1"/>
          </p:nvPr>
        </p:nvSpPr>
        <p:spPr/>
        <p:txBody>
          <a:bodyPr/>
          <a:lstStyle/>
          <a:p>
            <a:pPr marL="0" indent="0" algn="just">
              <a:buNone/>
            </a:pPr>
            <a:r>
              <a:rPr lang="tr-TR" dirty="0"/>
              <a:t>Beden dili evrenseldir. Burada evrensellik, beden dilinin dünyanın her yerinde tüm insanlar tarafından kullanılması anlamını taşır. Ancak beden dilinde kullanılan işaretler değişik kültür ve toplumlarda farklı anlamlar içermektedir.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38</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98964"/>
            <a:ext cx="37052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516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TÜRLERİ / SÖZSÜZ İLETİŞİM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Beden dilinde diğer bir faktör de jest ve mimiklerdir. Yüz kaslarının anlatım amaçlarına göre kullanımı, mimikleri; baş, el, kol, ayak, bacak ve bedenin kullanımı ise jestleri oluşturur. Esas jest ve mimikler, düşünce ve duygularımızı destekleyen, onları somutlaştıran hareketlerdir.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39</a:t>
            </a:fld>
            <a:endParaRPr lang="tr-TR"/>
          </a:p>
        </p:txBody>
      </p:sp>
    </p:spTree>
    <p:extLst>
      <p:ext uri="{BB962C8B-B14F-4D97-AF65-F5344CB8AC3E}">
        <p14:creationId xmlns:p14="http://schemas.microsoft.com/office/powerpoint/2010/main" val="281160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İLETİŞİMİN TANIMI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a:t>İletişim, Latince “ortak” anlamına gelen “</a:t>
            </a:r>
            <a:r>
              <a:rPr lang="tr-TR" sz="2800" dirty="0" err="1"/>
              <a:t>communis</a:t>
            </a:r>
            <a:r>
              <a:rPr lang="tr-TR" sz="2800" dirty="0"/>
              <a:t>” sözcüğünden türetilmiştir. Bu nedenle iletişim kurulabilmesi için ortak anlamlı sembollerin ve kavramların bulunmasına ihtiyaç vardır. İletişim, insanların duygu, düşünce ve bilgileri başka kişi veya kişilere ortak sembollerle aktarma sürecidir. </a:t>
            </a:r>
          </a:p>
        </p:txBody>
      </p:sp>
      <p:sp>
        <p:nvSpPr>
          <p:cNvPr id="2" name="Veri Yer Tutucusu 1"/>
          <p:cNvSpPr>
            <a:spLocks noGrp="1"/>
          </p:cNvSpPr>
          <p:nvPr>
            <p:ph type="dt" sz="half" idx="10"/>
          </p:nvPr>
        </p:nvSpPr>
        <p:spPr/>
        <p:txBody>
          <a:bodyPr/>
          <a:lstStyle/>
          <a:p>
            <a:fld id="{66F54C5D-3621-4BFB-9316-39EFEA753A15}"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a:t>
            </a:fld>
            <a:endParaRPr lang="tr-TR"/>
          </a:p>
        </p:txBody>
      </p:sp>
    </p:spTree>
    <p:extLst>
      <p:ext uri="{BB962C8B-B14F-4D97-AF65-F5344CB8AC3E}">
        <p14:creationId xmlns:p14="http://schemas.microsoft.com/office/powerpoint/2010/main" val="1693687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İLETİŞİM TÜRLERİ / SÖZSÜZ İLETİŞİM </a:t>
            </a:r>
            <a:endParaRPr lang="tr-TR" sz="2800" b="1" dirty="0"/>
          </a:p>
        </p:txBody>
      </p:sp>
      <p:sp>
        <p:nvSpPr>
          <p:cNvPr id="3" name="İçerik Yer Tutucusu 2"/>
          <p:cNvSpPr>
            <a:spLocks noGrp="1"/>
          </p:cNvSpPr>
          <p:nvPr>
            <p:ph idx="1"/>
          </p:nvPr>
        </p:nvSpPr>
        <p:spPr/>
        <p:txBody>
          <a:bodyPr>
            <a:normAutofit fontScale="85000" lnSpcReduction="10000"/>
          </a:bodyPr>
          <a:lstStyle/>
          <a:p>
            <a:pPr algn="just"/>
            <a:r>
              <a:rPr lang="tr-TR" dirty="0"/>
              <a:t>Sözsüz iletişim, beş temel fonksiyona sahiptir. Bu fonksiyonlar; </a:t>
            </a:r>
          </a:p>
          <a:p>
            <a:pPr algn="just"/>
            <a:r>
              <a:rPr lang="tr-TR" dirty="0" smtClean="0"/>
              <a:t>Sözsüz </a:t>
            </a:r>
            <a:r>
              <a:rPr lang="tr-TR" dirty="0"/>
              <a:t>jestlerle sözlü mesajı pekiştirmek amacıyla kullanılan </a:t>
            </a:r>
            <a:r>
              <a:rPr lang="tr-TR" dirty="0" err="1"/>
              <a:t>olumlama</a:t>
            </a:r>
            <a:r>
              <a:rPr lang="tr-TR" dirty="0"/>
              <a:t> hareketleri veya tekrar, </a:t>
            </a:r>
          </a:p>
          <a:p>
            <a:pPr algn="just"/>
            <a:r>
              <a:rPr lang="tr-TR" dirty="0" smtClean="0"/>
              <a:t>Jestlerle </a:t>
            </a:r>
            <a:r>
              <a:rPr lang="tr-TR" dirty="0"/>
              <a:t>kafayı olumsuz anlamda sallayarak yalanlama veya aksini iddia etme, </a:t>
            </a:r>
          </a:p>
          <a:p>
            <a:pPr algn="just"/>
            <a:r>
              <a:rPr lang="tr-TR" dirty="0" smtClean="0"/>
              <a:t>Sözlü </a:t>
            </a:r>
            <a:r>
              <a:rPr lang="tr-TR" dirty="0"/>
              <a:t>mesajın yerine geçebilecek bir davranışta bulunma, </a:t>
            </a:r>
          </a:p>
          <a:p>
            <a:pPr algn="just"/>
            <a:r>
              <a:rPr lang="tr-TR" dirty="0" smtClean="0"/>
              <a:t>Gözlerle </a:t>
            </a:r>
            <a:r>
              <a:rPr lang="tr-TR" dirty="0"/>
              <a:t>mesaj iletme, </a:t>
            </a:r>
          </a:p>
          <a:p>
            <a:pPr algn="just"/>
            <a:r>
              <a:rPr lang="tr-TR" dirty="0" smtClean="0"/>
              <a:t>Mesajın </a:t>
            </a:r>
            <a:r>
              <a:rPr lang="tr-TR" dirty="0"/>
              <a:t>anlamını tamamlama ve mesajı vurgulamadır. </a:t>
            </a:r>
          </a:p>
          <a:p>
            <a:pPr marL="0" indent="0" algn="just">
              <a:buNone/>
            </a:pPr>
            <a:endParaRPr lang="tr-TR"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40</a:t>
            </a:fld>
            <a:endParaRPr lang="tr-TR"/>
          </a:p>
        </p:txBody>
      </p:sp>
    </p:spTree>
    <p:extLst>
      <p:ext uri="{BB962C8B-B14F-4D97-AF65-F5344CB8AC3E}">
        <p14:creationId xmlns:p14="http://schemas.microsoft.com/office/powerpoint/2010/main" val="390057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TÜRLERİ / SÖZLÜ İLETİŞİM </a:t>
            </a:r>
            <a:endParaRPr lang="tr-TR" sz="3200" dirty="0"/>
          </a:p>
        </p:txBody>
      </p:sp>
      <p:sp>
        <p:nvSpPr>
          <p:cNvPr id="3" name="İçerik Yer Tutucusu 2"/>
          <p:cNvSpPr>
            <a:spLocks noGrp="1"/>
          </p:cNvSpPr>
          <p:nvPr>
            <p:ph idx="1"/>
          </p:nvPr>
        </p:nvSpPr>
        <p:spPr/>
        <p:txBody>
          <a:bodyPr>
            <a:normAutofit fontScale="85000" lnSpcReduction="10000"/>
          </a:bodyPr>
          <a:lstStyle/>
          <a:p>
            <a:pPr marL="0" indent="0" algn="just">
              <a:buNone/>
            </a:pPr>
            <a:r>
              <a:rPr lang="tr-TR" dirty="0"/>
              <a:t>Sözlü iletişim, konuşma dili olarak da adlandırılır. Yüz yüze görüşmeler, toplantılardaki konuşmalar, brifingler, halka hitaplar, telefonla yapılan görüşmeler, konferanslar vb. biçiminde kurulur. </a:t>
            </a:r>
          </a:p>
          <a:p>
            <a:pPr marL="0" indent="0" algn="just">
              <a:buNone/>
            </a:pPr>
            <a:r>
              <a:rPr lang="tr-TR" dirty="0"/>
              <a:t>Sözlü iletişim, yüz yüze olabileceği gibi radyo, televizyon ve telefonla da olabilir. Dil ve dil ötesi olmak üzere iki kısma ayrılır. Karşılıklı konuşmaları, hatta mektuplaşmaları ‘dil ile iletişim’ olarak kabul edebiliriz. Dil ile iletişimde kişiler mesajlarını birbirine iletirler. Dil ötesi iletişimde ise sesin niteliği önemlidir (ses tonu, sesin hızı, şiddeti, hangi kelimelerin vurgulandığı, duraklamalar vb.).</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41</a:t>
            </a:fld>
            <a:endParaRPr lang="tr-TR"/>
          </a:p>
        </p:txBody>
      </p:sp>
    </p:spTree>
    <p:extLst>
      <p:ext uri="{BB962C8B-B14F-4D97-AF65-F5344CB8AC3E}">
        <p14:creationId xmlns:p14="http://schemas.microsoft.com/office/powerpoint/2010/main" val="4049296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İLETİŞİM TÜRLERİ / SÖZLÜ İLETİŞİM </a:t>
            </a:r>
            <a:endParaRPr lang="tr-TR" sz="3600" dirty="0"/>
          </a:p>
        </p:txBody>
      </p:sp>
      <p:sp>
        <p:nvSpPr>
          <p:cNvPr id="3" name="İçerik Yer Tutucusu 2"/>
          <p:cNvSpPr>
            <a:spLocks noGrp="1"/>
          </p:cNvSpPr>
          <p:nvPr>
            <p:ph idx="1"/>
          </p:nvPr>
        </p:nvSpPr>
        <p:spPr>
          <a:xfrm>
            <a:off x="395536" y="1600201"/>
            <a:ext cx="8291264" cy="4421088"/>
          </a:xfrm>
        </p:spPr>
        <p:txBody>
          <a:bodyPr>
            <a:normAutofit/>
          </a:bodyPr>
          <a:lstStyle/>
          <a:p>
            <a:pPr marL="0" indent="0" algn="just">
              <a:buNone/>
            </a:pPr>
            <a:r>
              <a:rPr lang="tr-TR" sz="2800" dirty="0"/>
              <a:t>Dil ile iletişimde kişilerin ne söyledikleri, dil ötesi iletişim de ise nasıl söyledikleri önemlidir. Araştırmalar, insanların birbirlerine ne söylediklerinden çok, nasıl söylediklerine dikkat ettiklerini göstermektedir. Mesajın doğru iletilmesi, seçilen kelimelere bağlıdır ancak algılanması önemli ölçüde dil ötesine göre olur. </a:t>
            </a:r>
          </a:p>
          <a:p>
            <a:pPr marL="0" indent="0" algn="just">
              <a:buNone/>
            </a:pPr>
            <a:r>
              <a:rPr lang="tr-TR" sz="2800" dirty="0"/>
              <a:t>Sözlü iletişimde etkinlik bakımından sesin büyük bir önemi vardır. Ses insanın tutumunu, duygularını ve iç dünyasını yansıtır. İnsanın iç dünyasının aynası sestir.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42</a:t>
            </a:fld>
            <a:endParaRPr lang="tr-TR"/>
          </a:p>
        </p:txBody>
      </p:sp>
    </p:spTree>
    <p:extLst>
      <p:ext uri="{BB962C8B-B14F-4D97-AF65-F5344CB8AC3E}">
        <p14:creationId xmlns:p14="http://schemas.microsoft.com/office/powerpoint/2010/main" val="1572516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Türleri </a:t>
            </a:r>
            <a:r>
              <a:rPr lang="tr-TR" sz="3200" b="1" dirty="0"/>
              <a:t>/ Sözlü İletişim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Sözlü iletişimin pek çok avantajı vardır. Bu avantajlar şunlardır: </a:t>
            </a:r>
          </a:p>
          <a:p>
            <a:pPr algn="just"/>
            <a:r>
              <a:rPr lang="tr-TR" sz="2800" dirty="0" smtClean="0"/>
              <a:t>Verilen </a:t>
            </a:r>
            <a:r>
              <a:rPr lang="tr-TR" sz="2800" dirty="0"/>
              <a:t>haberin anlaşılma derecesi denetlenebilir. </a:t>
            </a:r>
          </a:p>
          <a:p>
            <a:pPr algn="just"/>
            <a:r>
              <a:rPr lang="tr-TR" sz="2800" dirty="0" smtClean="0"/>
              <a:t>Soru </a:t>
            </a:r>
            <a:r>
              <a:rPr lang="tr-TR" sz="2800" dirty="0"/>
              <a:t>sorulabilir. </a:t>
            </a:r>
          </a:p>
          <a:p>
            <a:pPr algn="just"/>
            <a:r>
              <a:rPr lang="tr-TR" sz="2800" dirty="0" smtClean="0"/>
              <a:t>Verilen </a:t>
            </a:r>
            <a:r>
              <a:rPr lang="tr-TR" sz="2800" dirty="0"/>
              <a:t>cevaplar kontrol edilebilir. </a:t>
            </a:r>
          </a:p>
          <a:p>
            <a:pPr algn="just"/>
            <a:r>
              <a:rPr lang="tr-TR" sz="2800" dirty="0" smtClean="0"/>
              <a:t>Anlaşılmayan </a:t>
            </a:r>
            <a:r>
              <a:rPr lang="tr-TR" sz="2800" dirty="0"/>
              <a:t>konulara açıklık getirilebilir. </a:t>
            </a:r>
          </a:p>
          <a:p>
            <a:pPr algn="just"/>
            <a:r>
              <a:rPr lang="tr-TR" sz="2800" dirty="0" smtClean="0"/>
              <a:t>Eş </a:t>
            </a:r>
            <a:r>
              <a:rPr lang="tr-TR" sz="2800" dirty="0"/>
              <a:t>zamanlı olarak geri bildirimde bulunulabilir. </a:t>
            </a:r>
          </a:p>
          <a:p>
            <a:pPr algn="just"/>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43</a:t>
            </a:fld>
            <a:endParaRPr lang="tr-TR"/>
          </a:p>
        </p:txBody>
      </p:sp>
    </p:spTree>
    <p:extLst>
      <p:ext uri="{BB962C8B-B14F-4D97-AF65-F5344CB8AC3E}">
        <p14:creationId xmlns:p14="http://schemas.microsoft.com/office/powerpoint/2010/main" val="2727450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TÜRLERİ / SÖZLÜ İLETİŞİM </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dirty="0"/>
              <a:t>Sözlü iletişimin bazı dezavantajları da vardır. Bu dezavantajlar şunlardır: </a:t>
            </a:r>
          </a:p>
          <a:p>
            <a:pPr algn="just"/>
            <a:r>
              <a:rPr lang="tr-TR" sz="2800" dirty="0" smtClean="0"/>
              <a:t>Söylenen </a:t>
            </a:r>
            <a:r>
              <a:rPr lang="tr-TR" sz="2800" dirty="0"/>
              <a:t>kelimenin yazıyla ifade edilen bir kelimeye oranla yanlış anlaşılma ihtimali daha yüksektir</a:t>
            </a:r>
            <a:r>
              <a:rPr lang="tr-TR" sz="2800" dirty="0" smtClean="0"/>
              <a:t>.</a:t>
            </a:r>
          </a:p>
          <a:p>
            <a:pPr algn="just"/>
            <a:r>
              <a:rPr lang="tr-TR" sz="2800" dirty="0" smtClean="0"/>
              <a:t>Planlar</a:t>
            </a:r>
            <a:r>
              <a:rPr lang="tr-TR" sz="2800" dirty="0"/>
              <a:t>, politikalar ve stratejilerle ilgili kalıcı ve uzun süreli iletişimler için uygun bir iletişim yöntemi değildir. </a:t>
            </a:r>
          </a:p>
          <a:p>
            <a:pPr algn="just"/>
            <a:r>
              <a:rPr lang="tr-TR" sz="2800" dirty="0" smtClean="0"/>
              <a:t>Alınan </a:t>
            </a:r>
            <a:r>
              <a:rPr lang="tr-TR" sz="2800" dirty="0"/>
              <a:t>sözlü mesaj, zamanla ya tamamen ya da kısmen unutulur veya değişikliğe uğrar. </a:t>
            </a:r>
          </a:p>
          <a:p>
            <a:pPr marL="0" indent="0" algn="just">
              <a:buNone/>
            </a:pPr>
            <a:r>
              <a:rPr lang="tr-TR" sz="2800" dirty="0" smtClean="0"/>
              <a:t> </a:t>
            </a:r>
            <a:endParaRPr lang="tr-TR" sz="2800" dirty="0"/>
          </a:p>
          <a:p>
            <a:pPr algn="just"/>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44</a:t>
            </a:fld>
            <a:endParaRPr lang="tr-TR"/>
          </a:p>
        </p:txBody>
      </p:sp>
    </p:spTree>
    <p:extLst>
      <p:ext uri="{BB962C8B-B14F-4D97-AF65-F5344CB8AC3E}">
        <p14:creationId xmlns:p14="http://schemas.microsoft.com/office/powerpoint/2010/main" val="4118057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İLETİŞİM TÜRLERİ / YAZILI İLETİŞİM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Yazı insanın ve toplumların geçirdiği toplumsal ve kültürel evrim sürecinin ürünüdür. Yazının icadı, bürokrasinin kurulmasına ve gelişmesine katkıda bulunmuş ve aynı zamanda yazı hem din kurumunun hem de devletin siyasal örgütlenme biçiminin üzerinde etkili olmuştur. Yazı, merkezi bürokrasi ve taşra örgütleri arasında toplumsal yaşamın temel ilkelerini siyasi otorite tarafından </a:t>
            </a:r>
            <a:r>
              <a:rPr lang="tr-TR" sz="2800" dirty="0" smtClean="0"/>
              <a:t>eşgüdümlemesi </a:t>
            </a:r>
            <a:r>
              <a:rPr lang="tr-TR" sz="2800" dirty="0"/>
              <a:t>olanağı sağlamıştır. </a:t>
            </a:r>
          </a:p>
          <a:p>
            <a:pPr marL="0" indent="0" algn="just">
              <a:buNone/>
            </a:pPr>
            <a:r>
              <a:rPr lang="tr-TR" sz="2800" dirty="0"/>
              <a:t>Yazılı iletişim, bireyler ve gruplar arasındaki iletişimden çok, örgütsel iletişimde büyük bir öneme sahiptir.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45</a:t>
            </a:fld>
            <a:endParaRPr lang="tr-TR"/>
          </a:p>
        </p:txBody>
      </p:sp>
    </p:spTree>
    <p:extLst>
      <p:ext uri="{BB962C8B-B14F-4D97-AF65-F5344CB8AC3E}">
        <p14:creationId xmlns:p14="http://schemas.microsoft.com/office/powerpoint/2010/main" val="4203334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İLETİŞİM TÜRLERİ / YAZILI İLETİŞİM </a:t>
            </a:r>
            <a:endParaRPr lang="tr-TR" sz="3600" dirty="0"/>
          </a:p>
        </p:txBody>
      </p:sp>
      <p:sp>
        <p:nvSpPr>
          <p:cNvPr id="3" name="İçerik Yer Tutucusu 2"/>
          <p:cNvSpPr>
            <a:spLocks noGrp="1"/>
          </p:cNvSpPr>
          <p:nvPr>
            <p:ph idx="1"/>
          </p:nvPr>
        </p:nvSpPr>
        <p:spPr/>
        <p:txBody>
          <a:bodyPr>
            <a:normAutofit fontScale="77500" lnSpcReduction="20000"/>
          </a:bodyPr>
          <a:lstStyle/>
          <a:p>
            <a:pPr marL="0" indent="0" algn="just">
              <a:buNone/>
            </a:pPr>
            <a:r>
              <a:rPr lang="tr-TR" dirty="0"/>
              <a:t>Örgütsel iletişimde yazının önemi gittikçe artmaktadır. Bunun nedenleri şunlardır: </a:t>
            </a:r>
          </a:p>
          <a:p>
            <a:pPr algn="just"/>
            <a:r>
              <a:rPr lang="tr-TR" dirty="0" smtClean="0"/>
              <a:t> </a:t>
            </a:r>
            <a:r>
              <a:rPr lang="tr-TR" dirty="0"/>
              <a:t>Bilgi alanında artan uzmanlaşma </a:t>
            </a:r>
          </a:p>
          <a:p>
            <a:pPr algn="just"/>
            <a:r>
              <a:rPr lang="tr-TR" dirty="0" smtClean="0"/>
              <a:t> </a:t>
            </a:r>
            <a:r>
              <a:rPr lang="tr-TR" dirty="0"/>
              <a:t>Faaliyetlerin her aşamasında araştırma faaliyetlerinin artan önemi </a:t>
            </a:r>
          </a:p>
          <a:p>
            <a:pPr algn="just"/>
            <a:r>
              <a:rPr lang="tr-TR" dirty="0" smtClean="0"/>
              <a:t> </a:t>
            </a:r>
            <a:r>
              <a:rPr lang="tr-TR" dirty="0"/>
              <a:t>Örgütsel yapılarda yaşanan büyük ölçekli gelişmeler </a:t>
            </a:r>
          </a:p>
          <a:p>
            <a:pPr algn="just"/>
            <a:r>
              <a:rPr lang="tr-TR" dirty="0" smtClean="0"/>
              <a:t> </a:t>
            </a:r>
            <a:r>
              <a:rPr lang="tr-TR" dirty="0"/>
              <a:t>Yönetimin profesyonel bir uğraş alanı olarak gelişmesi </a:t>
            </a:r>
          </a:p>
          <a:p>
            <a:pPr algn="just"/>
            <a:r>
              <a:rPr lang="tr-TR" dirty="0" smtClean="0"/>
              <a:t> </a:t>
            </a:r>
            <a:r>
              <a:rPr lang="tr-TR" dirty="0"/>
              <a:t>Ekonomik yapı içerisinde bilgiye duyulan ihtiyacın artması </a:t>
            </a:r>
          </a:p>
          <a:p>
            <a:pPr algn="just"/>
            <a:r>
              <a:rPr lang="tr-TR" dirty="0" smtClean="0"/>
              <a:t> </a:t>
            </a:r>
            <a:r>
              <a:rPr lang="tr-TR" dirty="0"/>
              <a:t>Yazılı iletişim, sözlü iletişime göre alıcının onu okuması, yorumlaması ve cevaplaması nedeniyle gecikmeli olarak kurulur. Yazılı iletişimi yeniden düzenlemek ve onu sürekli korumak olanaklıdır. </a:t>
            </a:r>
          </a:p>
          <a:p>
            <a:pPr marL="0" indent="0" algn="just">
              <a:buNone/>
            </a:pPr>
            <a:endParaRPr lang="tr-TR"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46</a:t>
            </a:fld>
            <a:endParaRPr lang="tr-TR"/>
          </a:p>
        </p:txBody>
      </p:sp>
    </p:spTree>
    <p:extLst>
      <p:ext uri="{BB962C8B-B14F-4D97-AF65-F5344CB8AC3E}">
        <p14:creationId xmlns:p14="http://schemas.microsoft.com/office/powerpoint/2010/main" val="2804851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İLETİŞİM TÜRLERİ / İLETİŞİM ARAÇLARI </a:t>
            </a:r>
            <a:r>
              <a:rPr lang="tr-TR" sz="3200" dirty="0" smtClean="0"/>
              <a:t/>
            </a:r>
            <a:br>
              <a:rPr lang="tr-TR" sz="3200" dirty="0" smtClean="0"/>
            </a:br>
            <a:endParaRPr lang="tr-TR" sz="3200" dirty="0"/>
          </a:p>
        </p:txBody>
      </p:sp>
      <p:sp>
        <p:nvSpPr>
          <p:cNvPr id="3" name="İçerik Yer Tutucusu 2"/>
          <p:cNvSpPr>
            <a:spLocks noGrp="1"/>
          </p:cNvSpPr>
          <p:nvPr>
            <p:ph sz="half" idx="1"/>
          </p:nvPr>
        </p:nvSpPr>
        <p:spPr/>
        <p:txBody>
          <a:bodyPr/>
          <a:lstStyle/>
          <a:p>
            <a:pPr marL="0" indent="0" algn="just">
              <a:buNone/>
            </a:pPr>
            <a:r>
              <a:rPr lang="tr-TR" dirty="0" smtClean="0"/>
              <a:t>İletişim </a:t>
            </a:r>
            <a:r>
              <a:rPr lang="tr-TR" dirty="0"/>
              <a:t>araçları, bilgi akışını sağlayan araçlara verilen genel isimdir. Bu akış, ‘bireyden çoğula’ veya ‘çoğuldan bireye’ bilgi yönüyle olan iletişime göre çeşitlenir.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47</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68761"/>
            <a:ext cx="280831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17032"/>
            <a:ext cx="3067885" cy="207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290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lstStyle/>
          <a:p>
            <a:r>
              <a:rPr lang="tr-TR" dirty="0"/>
              <a:t>2. KENDİNİ GELİŞTİRME</a:t>
            </a:r>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48</a:t>
            </a:fld>
            <a:endParaRPr lang="tr-TR"/>
          </a:p>
        </p:txBody>
      </p:sp>
    </p:spTree>
    <p:extLst>
      <p:ext uri="{BB962C8B-B14F-4D97-AF65-F5344CB8AC3E}">
        <p14:creationId xmlns:p14="http://schemas.microsoft.com/office/powerpoint/2010/main" val="2592323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200" b="1" dirty="0" smtClean="0"/>
              <a:t>KENDİNİ GELİŞTİRME / Kendini </a:t>
            </a:r>
            <a:r>
              <a:rPr lang="tr-TR" sz="3200" b="1" dirty="0"/>
              <a:t>Tanıma </a:t>
            </a:r>
            <a:r>
              <a:rPr lang="tr-TR" sz="3200" dirty="0"/>
              <a:t/>
            </a:r>
            <a:br>
              <a:rPr lang="tr-TR" sz="3200" dirty="0"/>
            </a:br>
            <a:r>
              <a:rPr lang="tr-TR" sz="3200" b="1" dirty="0" smtClean="0"/>
              <a:t> </a:t>
            </a:r>
            <a:endParaRPr lang="tr-TR" sz="3200" dirty="0"/>
          </a:p>
        </p:txBody>
      </p:sp>
      <p:sp>
        <p:nvSpPr>
          <p:cNvPr id="8" name="İçerik Yer Tutucusu 7"/>
          <p:cNvSpPr>
            <a:spLocks noGrp="1"/>
          </p:cNvSpPr>
          <p:nvPr>
            <p:ph idx="1"/>
          </p:nvPr>
        </p:nvSpPr>
        <p:spPr/>
        <p:txBody>
          <a:bodyPr>
            <a:normAutofit fontScale="92500" lnSpcReduction="20000"/>
          </a:bodyPr>
          <a:lstStyle/>
          <a:p>
            <a:pPr marL="0" indent="0" algn="just">
              <a:buNone/>
            </a:pPr>
            <a:r>
              <a:rPr lang="tr-TR" dirty="0" smtClean="0"/>
              <a:t>Kendini </a:t>
            </a:r>
            <a:r>
              <a:rPr lang="tr-TR" dirty="0"/>
              <a:t>tanıma, insanın psikolojik ve fiziksel açıdan kendinde olanları bilmesi, kendinde olanların farkında olması ve bunları doğru değerlendirmesi ile ilgilidir. Bir insanın fiziksel özelliklerini, duygularını, düşüncelerini, istek ve gereksinimlerini, güçlü ve zayıf yönlerini, amaç ve değerlerini, yeteneklerini ve becerilerini tanıması / bilmesi ve bunların farkında olmasını ifade eder. Kendisini iyi tanıyan bir insan yaşayacakları karşısında neler hissedeceğini, neler düşüneceğini ve nasıl davranacağını olacağa / yaşanacağa yakın bir şekilde öngörebilir.</a:t>
            </a:r>
          </a:p>
        </p:txBody>
      </p:sp>
      <p:sp>
        <p:nvSpPr>
          <p:cNvPr id="4" name="Veri Yer Tutucusu 3"/>
          <p:cNvSpPr>
            <a:spLocks noGrp="1"/>
          </p:cNvSpPr>
          <p:nvPr>
            <p:ph type="dt" sz="half" idx="10"/>
          </p:nvPr>
        </p:nvSpPr>
        <p:spPr/>
        <p:txBody>
          <a:bodyPr/>
          <a:lstStyle/>
          <a:p>
            <a:fld id="{A796417F-A56C-4E7A-B803-A04EB645529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49</a:t>
            </a:fld>
            <a:endParaRPr lang="tr-TR"/>
          </a:p>
        </p:txBody>
      </p:sp>
    </p:spTree>
    <p:extLst>
      <p:ext uri="{BB962C8B-B14F-4D97-AF65-F5344CB8AC3E}">
        <p14:creationId xmlns:p14="http://schemas.microsoft.com/office/powerpoint/2010/main" val="2046584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İLETİŞİMİN TANIMI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a:t>İletişim, bir paylaşmadır. İnsanın duygularını, düşüncelerini, bilgi ve becerilerini başkalarıyla paylaşabilmesi ve anlatabilmesi iletişim yolu ile olur. İletişim, insanların bir arada yaşamasının ve sosyal bir varlık olmasının gereğidir. Bireylerin birbirleriyle ilişkilerinin gücü, iletişim yeterliği ve iletişim kurmadaki başarısı ile doğrudan ilişkilidir. </a:t>
            </a:r>
          </a:p>
        </p:txBody>
      </p:sp>
      <p:sp>
        <p:nvSpPr>
          <p:cNvPr id="2" name="Veri Yer Tutucusu 1"/>
          <p:cNvSpPr>
            <a:spLocks noGrp="1"/>
          </p:cNvSpPr>
          <p:nvPr>
            <p:ph type="dt" sz="half" idx="10"/>
          </p:nvPr>
        </p:nvSpPr>
        <p:spPr/>
        <p:txBody>
          <a:bodyPr/>
          <a:lstStyle/>
          <a:p>
            <a:fld id="{15506DC2-73C6-4F9A-B1FF-EF784F1A4014}"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a:t>
            </a:fld>
            <a:endParaRPr lang="tr-TR"/>
          </a:p>
        </p:txBody>
      </p:sp>
    </p:spTree>
    <p:extLst>
      <p:ext uri="{BB962C8B-B14F-4D97-AF65-F5344CB8AC3E}">
        <p14:creationId xmlns:p14="http://schemas.microsoft.com/office/powerpoint/2010/main" val="3206978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a:t>
            </a:r>
            <a:r>
              <a:rPr lang="tr-TR" sz="3200" b="1" dirty="0" smtClean="0"/>
              <a:t>Bireysel </a:t>
            </a:r>
            <a:r>
              <a:rPr lang="tr-TR" sz="3200" b="1" dirty="0"/>
              <a:t>Özellikler </a:t>
            </a:r>
            <a:endParaRPr lang="tr-TR" sz="3200" dirty="0"/>
          </a:p>
        </p:txBody>
      </p:sp>
      <p:sp>
        <p:nvSpPr>
          <p:cNvPr id="3" name="İçerik Yer Tutucusu 2"/>
          <p:cNvSpPr>
            <a:spLocks noGrp="1"/>
          </p:cNvSpPr>
          <p:nvPr>
            <p:ph sz="half" idx="1"/>
          </p:nvPr>
        </p:nvSpPr>
        <p:spPr/>
        <p:txBody>
          <a:bodyPr>
            <a:normAutofit fontScale="85000" lnSpcReduction="10000"/>
          </a:bodyPr>
          <a:lstStyle/>
          <a:p>
            <a:pPr marL="0" indent="0" algn="just">
              <a:buNone/>
            </a:pPr>
            <a:r>
              <a:rPr lang="tr-TR" b="1" dirty="0"/>
              <a:t>Bedensel Özellikler </a:t>
            </a:r>
            <a:endParaRPr lang="tr-TR" b="1" dirty="0" smtClean="0"/>
          </a:p>
          <a:p>
            <a:pPr marL="0" indent="0" algn="just">
              <a:buNone/>
            </a:pPr>
            <a:r>
              <a:rPr lang="tr-TR" dirty="0" smtClean="0"/>
              <a:t>Bireyde </a:t>
            </a:r>
            <a:r>
              <a:rPr lang="tr-TR" dirty="0"/>
              <a:t>bulunan bedensel özellikler, birbirine bağlı birçok etkenin bir araya gelmesi ile şekillenir. Bireyin kişiliğinin ve yaşam tarzının belirleyicilerinden birisi olan bedensel özellikler; anne-babanın taşıdığı genlere, anne karnında geçen yaşam sürecine ve doğum sonrası etkenlere bağlı olarak değişir, biçimlenir ve kişiye özgü bir hâl alır.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50</a:t>
            </a:fld>
            <a:endParaRPr lang="tr-TR"/>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4825"/>
            <a:ext cx="4038600" cy="36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206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Bireysel Özellikler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Bireyin bedensel özellikleri denildiğinde kilo, boy, kemik yapısı, kas yapısı, bedenin oranı, biçimi, duruşu, bedeni oluşturan organ ve sistemlerin yapısı ile dış görünüşünü etkileyen ten rengi, göz rengi, saç rengi gibi unsurlar akla gelir. </a:t>
            </a:r>
          </a:p>
          <a:p>
            <a:pPr marL="0" indent="0" algn="just">
              <a:buNone/>
            </a:pPr>
            <a:r>
              <a:rPr lang="tr-TR" sz="2800" dirty="0"/>
              <a:t>Bedensel gelişim doğum öncesinden başlayıp 18-20’li yaşlara kadar insan bedeninde görülen değişim ve olgunlaşma sürecidir.</a:t>
            </a:r>
          </a:p>
          <a:p>
            <a:pPr algn="just"/>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51</a:t>
            </a:fld>
            <a:endParaRPr lang="tr-TR"/>
          </a:p>
        </p:txBody>
      </p:sp>
    </p:spTree>
    <p:extLst>
      <p:ext uri="{BB962C8B-B14F-4D97-AF65-F5344CB8AC3E}">
        <p14:creationId xmlns:p14="http://schemas.microsoft.com/office/powerpoint/2010/main" val="1279557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a:t>
            </a:r>
            <a:r>
              <a:rPr lang="tr-TR" sz="3200" b="1" dirty="0" smtClean="0"/>
              <a:t>Zihinsel </a:t>
            </a:r>
            <a:r>
              <a:rPr lang="tr-TR" sz="3200" b="1" dirty="0"/>
              <a:t>Özellikler </a:t>
            </a:r>
            <a:endParaRPr lang="tr-TR" sz="3200" dirty="0"/>
          </a:p>
        </p:txBody>
      </p:sp>
      <p:sp>
        <p:nvSpPr>
          <p:cNvPr id="3" name="İçerik Yer Tutucusu 2"/>
          <p:cNvSpPr>
            <a:spLocks noGrp="1"/>
          </p:cNvSpPr>
          <p:nvPr>
            <p:ph sz="half" idx="1"/>
          </p:nvPr>
        </p:nvSpPr>
        <p:spPr/>
        <p:txBody>
          <a:bodyPr>
            <a:noAutofit/>
          </a:bodyPr>
          <a:lstStyle/>
          <a:p>
            <a:pPr marL="0" indent="0" algn="just">
              <a:buNone/>
            </a:pPr>
            <a:r>
              <a:rPr lang="tr-TR" sz="2600" dirty="0"/>
              <a:t>Zihinsel özellikler, bireyde gelişen anlama ve yorumlamayla ilgili niteliklerdir. İlkin son derece sınırlı olan zihinsel faaliyetler, zamanla gelişir ve olgunlaşır. Bireyin bu zihinsel gelişimi onun hem doğuştan getirdiği özelliklere hem de çevresiyle etkileşimlerine bağlıdır.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52</a:t>
            </a:fld>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641" y="2132856"/>
            <a:ext cx="432048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373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Zihinsel Özellikler </a:t>
            </a:r>
            <a:endParaRPr lang="tr-TR" sz="3200" dirty="0"/>
          </a:p>
        </p:txBody>
      </p:sp>
      <p:sp>
        <p:nvSpPr>
          <p:cNvPr id="3" name="İçerik Yer Tutucusu 2"/>
          <p:cNvSpPr>
            <a:spLocks noGrp="1"/>
          </p:cNvSpPr>
          <p:nvPr>
            <p:ph idx="1"/>
          </p:nvPr>
        </p:nvSpPr>
        <p:spPr/>
        <p:txBody>
          <a:bodyPr>
            <a:normAutofit fontScale="85000" lnSpcReduction="20000"/>
          </a:bodyPr>
          <a:lstStyle/>
          <a:p>
            <a:pPr algn="just"/>
            <a:r>
              <a:rPr lang="tr-TR" dirty="0">
                <a:solidFill>
                  <a:srgbClr val="FFFF00"/>
                </a:solidFill>
              </a:rPr>
              <a:t>Zihinsel faaliyetler şu süreçleri kapsar: </a:t>
            </a:r>
          </a:p>
          <a:p>
            <a:pPr marL="0" indent="0" algn="just">
              <a:buNone/>
            </a:pPr>
            <a:r>
              <a:rPr lang="tr-TR" dirty="0" smtClean="0"/>
              <a:t> </a:t>
            </a:r>
            <a:r>
              <a:rPr lang="tr-TR" b="1" dirty="0"/>
              <a:t>Algılama: </a:t>
            </a:r>
            <a:r>
              <a:rPr lang="tr-TR" dirty="0"/>
              <a:t>Gerek iç gerekse dış dünyadan edinilen bilgilerin yorumlanması ve düzenlenmesidir. </a:t>
            </a:r>
          </a:p>
          <a:p>
            <a:pPr marL="0" indent="0" algn="just">
              <a:buNone/>
            </a:pPr>
            <a:r>
              <a:rPr lang="tr-TR" dirty="0" smtClean="0"/>
              <a:t> </a:t>
            </a:r>
            <a:r>
              <a:rPr lang="tr-TR" b="1" dirty="0"/>
              <a:t>Bellek: </a:t>
            </a:r>
            <a:r>
              <a:rPr lang="tr-TR" dirty="0"/>
              <a:t>Yaşanılanların, öğrenilenlerin ve algılananların geçmiş ve gelecekle ilişkisini bilinçli olarak zihinde saklama gücüdür. </a:t>
            </a:r>
          </a:p>
          <a:p>
            <a:pPr marL="0" indent="0" algn="just">
              <a:buNone/>
            </a:pPr>
            <a:r>
              <a:rPr lang="tr-TR" dirty="0" smtClean="0"/>
              <a:t> </a:t>
            </a:r>
            <a:r>
              <a:rPr lang="tr-TR" b="1" dirty="0"/>
              <a:t>Muhakeme: </a:t>
            </a:r>
            <a:r>
              <a:rPr lang="tr-TR" dirty="0"/>
              <a:t>Bilgiyi belirli bir anlam çıkarma ve sonuca varma amacıyla kullanabilme yeteneğidir. </a:t>
            </a:r>
          </a:p>
          <a:p>
            <a:pPr marL="0" indent="0" algn="just">
              <a:buNone/>
            </a:pPr>
            <a:r>
              <a:rPr lang="tr-TR" dirty="0" smtClean="0"/>
              <a:t> </a:t>
            </a:r>
            <a:r>
              <a:rPr lang="tr-TR" b="1" dirty="0"/>
              <a:t>Düşünme: </a:t>
            </a:r>
            <a:r>
              <a:rPr lang="tr-TR" dirty="0"/>
              <a:t>Bilgi ve çözümlerin sebep sonuç ilişkisi içerisinde değerlendirilip yorumlanmasıdır. </a:t>
            </a:r>
          </a:p>
          <a:p>
            <a:pPr marL="0" indent="0" algn="just">
              <a:buNone/>
            </a:pPr>
            <a:r>
              <a:rPr lang="tr-TR" dirty="0" smtClean="0"/>
              <a:t> </a:t>
            </a:r>
            <a:r>
              <a:rPr lang="tr-TR" b="1" dirty="0"/>
              <a:t>Yetenek: </a:t>
            </a:r>
            <a:r>
              <a:rPr lang="tr-TR" dirty="0"/>
              <a:t>Bireyin öğrenme, iş yapabilme ve uyum gücüdür. </a:t>
            </a:r>
          </a:p>
          <a:p>
            <a:pPr marL="0" indent="0" algn="just">
              <a:buNone/>
            </a:pPr>
            <a:endParaRPr lang="tr-TR"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53</a:t>
            </a:fld>
            <a:endParaRPr lang="tr-TR"/>
          </a:p>
        </p:txBody>
      </p:sp>
    </p:spTree>
    <p:extLst>
      <p:ext uri="{BB962C8B-B14F-4D97-AF65-F5344CB8AC3E}">
        <p14:creationId xmlns:p14="http://schemas.microsoft.com/office/powerpoint/2010/main" val="3367788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a:t>
            </a:r>
            <a:r>
              <a:rPr lang="tr-TR" sz="3200" b="1" dirty="0" smtClean="0"/>
              <a:t>Ruhsal </a:t>
            </a:r>
            <a:r>
              <a:rPr lang="tr-TR" sz="3200" b="1" dirty="0"/>
              <a:t>Özellikler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Bireyin etkiye en açık öğrenme, olgunlaşma yoluyla şekillenen ve en çok şahsına özgü niteliklerinden olan ruhsal özellikler, bütün bu sebeplerden dolayı da üzerinde kesin konuşulması güç olan bir alandır. </a:t>
            </a:r>
          </a:p>
          <a:p>
            <a:pPr marL="0" indent="0" algn="just">
              <a:buNone/>
            </a:pPr>
            <a:r>
              <a:rPr lang="tr-TR" sz="2800" dirty="0"/>
              <a:t>Her bireyin ruhsal özellikleri, diğerlerine göre farklıdır fakat bireyler bu özelliklerini oluşturan duyguları nispeten ortak yaşarlar. Bireylerin diğer insanlarla örtüşen yanları duygularıdır. Bu duyguların oluşturduğu bütün, her birey için tektir ve kimse kimsenin tıpatıp aynısı değildir.</a:t>
            </a:r>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54</a:t>
            </a:fld>
            <a:endParaRPr lang="tr-TR"/>
          </a:p>
        </p:txBody>
      </p:sp>
    </p:spTree>
    <p:extLst>
      <p:ext uri="{BB962C8B-B14F-4D97-AF65-F5344CB8AC3E}">
        <p14:creationId xmlns:p14="http://schemas.microsoft.com/office/powerpoint/2010/main" val="616074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KENDİNİ GELİŞTİRME / Kendini </a:t>
            </a:r>
            <a:r>
              <a:rPr lang="tr-TR" sz="3200" b="1" dirty="0"/>
              <a:t>Geliştirme</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Gelişim, belirli bir duruma doğru gerçekleşen olumlu değişim sürecidir. Kendini geliştirmekse insanın olmak istediği ve belirlediği bir kişisel durumu elde etmek için gerçekleştirdiği değişim sürecidir. Başka bir deyişle kendini geliştirme, olmak istenilen yere varma çabasıdır.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55</a:t>
            </a:fld>
            <a:endParaRPr lang="tr-TR"/>
          </a:p>
        </p:txBody>
      </p:sp>
    </p:spTree>
    <p:extLst>
      <p:ext uri="{BB962C8B-B14F-4D97-AF65-F5344CB8AC3E}">
        <p14:creationId xmlns:p14="http://schemas.microsoft.com/office/powerpoint/2010/main" val="4123184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Kendini Geliştirme</a:t>
            </a:r>
            <a:endParaRPr lang="tr-TR" sz="3200" dirty="0"/>
          </a:p>
        </p:txBody>
      </p:sp>
      <p:sp>
        <p:nvSpPr>
          <p:cNvPr id="3" name="İçerik Yer Tutucusu 2"/>
          <p:cNvSpPr>
            <a:spLocks noGrp="1"/>
          </p:cNvSpPr>
          <p:nvPr>
            <p:ph idx="1"/>
          </p:nvPr>
        </p:nvSpPr>
        <p:spPr/>
        <p:txBody>
          <a:bodyPr>
            <a:noAutofit/>
          </a:bodyPr>
          <a:lstStyle/>
          <a:p>
            <a:pPr algn="just">
              <a:buFont typeface="Wingdings" pitchFamily="2" charset="2"/>
              <a:buChar char="Ø"/>
            </a:pPr>
            <a:r>
              <a:rPr lang="tr-TR" sz="2700" b="1" dirty="0" smtClean="0"/>
              <a:t> Kişisel </a:t>
            </a:r>
            <a:r>
              <a:rPr lang="tr-TR" sz="2700" b="1" dirty="0"/>
              <a:t>Özelliklerini </a:t>
            </a:r>
            <a:r>
              <a:rPr lang="tr-TR" sz="2700" b="1" dirty="0" smtClean="0"/>
              <a:t>Geliştirme</a:t>
            </a:r>
          </a:p>
          <a:p>
            <a:pPr marL="0" indent="0" algn="just">
              <a:buNone/>
            </a:pPr>
            <a:r>
              <a:rPr lang="tr-TR" sz="2700" dirty="0"/>
              <a:t>Kişisel gelişim önce insanın kendisini keşfetmesiyle başlar. Kendini anlayabilme ve gelişme arzusu ile başlayan süreç içerisinde öncelikle hedef belirlenmelidir. Hedef belirlerken olumlu olunmalıdır. Olumluluk derken iki şey anlatılmak istenmektedir. Birincisi, hayata ve kendinize olumlu yönden bakabilmektir. İkincisiyse hedef için oluşturulacak cümle ya da düşüncenin olumlu kurulmasıdır. Olumsuz cümlelerle hedef belirlenemez. Kişi olumsuz cümlelerle harekete geçemez.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56</a:t>
            </a:fld>
            <a:endParaRPr lang="tr-TR"/>
          </a:p>
        </p:txBody>
      </p:sp>
    </p:spTree>
    <p:extLst>
      <p:ext uri="{BB962C8B-B14F-4D97-AF65-F5344CB8AC3E}">
        <p14:creationId xmlns:p14="http://schemas.microsoft.com/office/powerpoint/2010/main" val="22236805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Kendini Geliştirme</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b="1" dirty="0"/>
              <a:t> Kişisel Özelliklerini Geliştirme</a:t>
            </a:r>
          </a:p>
          <a:p>
            <a:pPr marL="0" indent="0" algn="just">
              <a:buNone/>
            </a:pPr>
            <a:r>
              <a:rPr lang="tr-TR" sz="2800" dirty="0" smtClean="0"/>
              <a:t>Örneğin </a:t>
            </a:r>
            <a:r>
              <a:rPr lang="tr-TR" sz="2800" dirty="0"/>
              <a:t>“Başarısız olmak istemiyorum.” İfadesi, hedef belirlemekte kişiye yardımcı olamaz ancak olumlu kurulacak cümleler zihni harekete geçirebilir ve düşünce üretebilir. “Başarılı olmak istiyorum.” gibi olumlu bir cümle, düşünce üretimine daha çok olanak sağlar.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57</a:t>
            </a:fld>
            <a:endParaRPr lang="tr-TR"/>
          </a:p>
        </p:txBody>
      </p:sp>
    </p:spTree>
    <p:extLst>
      <p:ext uri="{BB962C8B-B14F-4D97-AF65-F5344CB8AC3E}">
        <p14:creationId xmlns:p14="http://schemas.microsoft.com/office/powerpoint/2010/main" val="29766607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KENDİNİ GELİŞTİRME / Kendini Geliştirme</a:t>
            </a:r>
            <a:endParaRPr lang="tr-TR" sz="3200" dirty="0"/>
          </a:p>
        </p:txBody>
      </p:sp>
      <p:sp>
        <p:nvSpPr>
          <p:cNvPr id="3" name="İçerik Yer Tutucusu 2"/>
          <p:cNvSpPr>
            <a:spLocks noGrp="1"/>
          </p:cNvSpPr>
          <p:nvPr>
            <p:ph sz="half" idx="1"/>
          </p:nvPr>
        </p:nvSpPr>
        <p:spPr>
          <a:xfrm>
            <a:off x="457200" y="1600200"/>
            <a:ext cx="4834880" cy="4525963"/>
          </a:xfrm>
        </p:spPr>
        <p:txBody>
          <a:bodyPr>
            <a:noAutofit/>
          </a:bodyPr>
          <a:lstStyle/>
          <a:p>
            <a:pPr algn="just">
              <a:buFont typeface="Wingdings" pitchFamily="2" charset="2"/>
              <a:buChar char="Ø"/>
            </a:pPr>
            <a:r>
              <a:rPr lang="tr-TR" sz="2400" b="1" dirty="0"/>
              <a:t>İlgi ve Yetenekleri Geliştirme </a:t>
            </a:r>
            <a:endParaRPr lang="tr-TR" sz="2400" dirty="0"/>
          </a:p>
          <a:p>
            <a:pPr marL="0" indent="0" algn="just">
              <a:buNone/>
            </a:pPr>
            <a:r>
              <a:rPr lang="tr-TR" sz="2400" dirty="0"/>
              <a:t>İlgi, belli faaliyetlere isteyerek yönelme, bu faaliyetleri kısıtlayıcı koşullar altında bile başka faaliyetlere tercih etme ve bu faaliyetleri yaparken yorgunluk yerine </a:t>
            </a:r>
            <a:r>
              <a:rPr lang="tr-TR" sz="2400" dirty="0" err="1"/>
              <a:t>dinlenmişlik</a:t>
            </a:r>
            <a:r>
              <a:rPr lang="tr-TR" sz="2400" dirty="0"/>
              <a:t>, bıkkınlık yerine devam etme isteği duyma durumlarında varlığına hükmettiğimiz bir iç uyarıcıdır.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58</a:t>
            </a:fld>
            <a:endParaRPr lang="tr-T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4616" y="2348880"/>
            <a:ext cx="3419872"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114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rmAutofit/>
          </a:bodyPr>
          <a:lstStyle/>
          <a:p>
            <a:r>
              <a:rPr lang="tr-TR" sz="3200" b="1" dirty="0"/>
              <a:t>KENDİNİ GELİŞTİRME / Kendini Geliştirme</a:t>
            </a:r>
            <a:endParaRPr lang="tr-TR" sz="3200" dirty="0"/>
          </a:p>
        </p:txBody>
      </p:sp>
      <p:sp>
        <p:nvSpPr>
          <p:cNvPr id="9" name="İçerik Yer Tutucusu 8"/>
          <p:cNvSpPr>
            <a:spLocks noGrp="1"/>
          </p:cNvSpPr>
          <p:nvPr>
            <p:ph idx="1"/>
          </p:nvPr>
        </p:nvSpPr>
        <p:spPr/>
        <p:txBody>
          <a:bodyPr>
            <a:noAutofit/>
          </a:bodyPr>
          <a:lstStyle/>
          <a:p>
            <a:pPr algn="just">
              <a:buFont typeface="Wingdings" pitchFamily="2" charset="2"/>
              <a:buChar char="Ø"/>
            </a:pPr>
            <a:r>
              <a:rPr lang="tr-TR" sz="2700" b="1" dirty="0" smtClean="0"/>
              <a:t> Kendini </a:t>
            </a:r>
            <a:r>
              <a:rPr lang="tr-TR" sz="2700" b="1" dirty="0"/>
              <a:t>İfade Etme Yolları </a:t>
            </a:r>
            <a:endParaRPr lang="tr-TR" sz="2700" b="1" dirty="0" smtClean="0"/>
          </a:p>
          <a:p>
            <a:pPr marL="0" indent="0" algn="just">
              <a:buNone/>
            </a:pPr>
            <a:r>
              <a:rPr lang="tr-TR" sz="2700" dirty="0"/>
              <a:t>Bireyin kendini ifade etme ihtiyacı insanlık tarihi kadar eskidir. Başlangıçta birtakım hareket, şekil ve çeşitli seslerle kendini çevresindekilere anlatmaya çalışan birey zamanla bu ihtiyacını gidermek için çeşitli semboller geliştirdi. Doğadaki varlıkların şekillerinden oluşan bu semboller zamanla yerlerini çeşitli çizgilere bıraktı. Kendini ifade etme yazılı, sözlü ve bedensel boyutlarda kendini ortaya koyabilme, hislerini, düşüncelerini anlatabilme becerisi, geliştirilen kişisel tarz ve sahip olunan kişisel özelliklerle kendini gösterebilme yetisidir. </a:t>
            </a:r>
          </a:p>
          <a:p>
            <a:pPr marL="0" indent="0" algn="just">
              <a:buNone/>
            </a:pPr>
            <a:r>
              <a:rPr lang="tr-TR" sz="2700" dirty="0" smtClean="0"/>
              <a:t> </a:t>
            </a:r>
            <a:endParaRPr lang="tr-TR" sz="2700" dirty="0"/>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59</a:t>
            </a:fld>
            <a:endParaRPr lang="tr-TR"/>
          </a:p>
        </p:txBody>
      </p:sp>
    </p:spTree>
    <p:extLst>
      <p:ext uri="{BB962C8B-B14F-4D97-AF65-F5344CB8AC3E}">
        <p14:creationId xmlns:p14="http://schemas.microsoft.com/office/powerpoint/2010/main" val="1092172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İLETİŞİMİN TANIMI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a:t>İnsan, yaşamını iletişim kurarak sürdürür. Yaşam bir bakıma iletişim kurma serüvenidir. Normal zihinsel fonksiyonlara sahip bir insan, iletişim kurmadan yaşayamaz. İletişim, insanın bireysel ve sosyal yaşamının vazgeçilmez unsurudur. İnsan günlük yaşamında diğer insanlarla, kurumlarla, kuruluşlarla, gruplarla veya kendisiyle iletişim kurarak yaşar. </a:t>
            </a:r>
          </a:p>
          <a:p>
            <a:pPr marL="0" indent="0" algn="just">
              <a:buNone/>
            </a:pPr>
            <a:r>
              <a:rPr lang="tr-TR" sz="2800" dirty="0"/>
              <a:t>İletişim üzerine yapılan çalışmalar, iletişimin üç temel özelliğinin olduğunu göstermektedir. Bu özellikler şunlardır: </a:t>
            </a:r>
          </a:p>
        </p:txBody>
      </p:sp>
      <p:sp>
        <p:nvSpPr>
          <p:cNvPr id="2" name="Veri Yer Tutucusu 1"/>
          <p:cNvSpPr>
            <a:spLocks noGrp="1"/>
          </p:cNvSpPr>
          <p:nvPr>
            <p:ph type="dt" sz="half" idx="10"/>
          </p:nvPr>
        </p:nvSpPr>
        <p:spPr/>
        <p:txBody>
          <a:bodyPr/>
          <a:lstStyle/>
          <a:p>
            <a:fld id="{353B6A58-D6CB-4266-B0CF-6DBF38B7B6E7}"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a:t>
            </a:fld>
            <a:endParaRPr lang="tr-TR"/>
          </a:p>
        </p:txBody>
      </p:sp>
    </p:spTree>
    <p:extLst>
      <p:ext uri="{BB962C8B-B14F-4D97-AF65-F5344CB8AC3E}">
        <p14:creationId xmlns:p14="http://schemas.microsoft.com/office/powerpoint/2010/main" val="43660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a:t>KENDİNİ GELİŞTİRME / Kendini Geliştirme</a:t>
            </a:r>
            <a:endParaRPr lang="tr-TR" sz="3200" dirty="0"/>
          </a:p>
        </p:txBody>
      </p:sp>
      <p:sp>
        <p:nvSpPr>
          <p:cNvPr id="8" name="İçerik Yer Tutucusu 7"/>
          <p:cNvSpPr>
            <a:spLocks noGrp="1"/>
          </p:cNvSpPr>
          <p:nvPr>
            <p:ph sz="half" idx="1"/>
          </p:nvPr>
        </p:nvSpPr>
        <p:spPr>
          <a:xfrm>
            <a:off x="457200" y="1600200"/>
            <a:ext cx="4618856" cy="4525963"/>
          </a:xfrm>
        </p:spPr>
        <p:txBody>
          <a:bodyPr/>
          <a:lstStyle/>
          <a:p>
            <a:pPr marL="0" indent="0" algn="just">
              <a:buNone/>
            </a:pPr>
            <a:r>
              <a:rPr lang="tr-TR" dirty="0"/>
              <a:t>İnsanlar bilgi, duygu ve düşüncelerini ifade etmede iletişim araçlarını kullanır. Kendini ifade etmede kişinin konuşma biçimi, seçtiği sözcükler, ses tonu, beden duruşu, jest ve mimikler önemlidir.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60</a:t>
            </a:fld>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492896"/>
            <a:ext cx="20478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3519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KENDİNİ GELİŞTİRME / </a:t>
            </a:r>
            <a:r>
              <a:rPr lang="tr-TR" sz="3200" b="1" dirty="0" smtClean="0"/>
              <a:t>Becerilerini </a:t>
            </a:r>
            <a:r>
              <a:rPr lang="tr-TR" sz="3200" b="1" dirty="0"/>
              <a:t>Geliştirmek </a:t>
            </a:r>
            <a:endParaRPr lang="tr-TR" sz="3200" dirty="0"/>
          </a:p>
        </p:txBody>
      </p:sp>
      <p:sp>
        <p:nvSpPr>
          <p:cNvPr id="9" name="İçerik Yer Tutucusu 8"/>
          <p:cNvSpPr>
            <a:spLocks noGrp="1"/>
          </p:cNvSpPr>
          <p:nvPr>
            <p:ph sz="half" idx="1"/>
          </p:nvPr>
        </p:nvSpPr>
        <p:spPr/>
        <p:txBody>
          <a:bodyPr/>
          <a:lstStyle/>
          <a:p>
            <a:pPr algn="just"/>
            <a:r>
              <a:rPr lang="tr-TR" b="1" dirty="0" smtClean="0"/>
              <a:t>İletişim</a:t>
            </a:r>
          </a:p>
          <a:p>
            <a:pPr algn="just"/>
            <a:r>
              <a:rPr lang="tr-TR" b="1" dirty="0" smtClean="0"/>
              <a:t>Sunum</a:t>
            </a:r>
          </a:p>
          <a:p>
            <a:pPr algn="just"/>
            <a:r>
              <a:rPr lang="tr-TR" b="1" dirty="0" smtClean="0"/>
              <a:t>İkna Becerileri</a:t>
            </a:r>
          </a:p>
          <a:p>
            <a:pPr algn="just"/>
            <a:r>
              <a:rPr lang="tr-TR" b="1" dirty="0"/>
              <a:t>Öz Güveni </a:t>
            </a:r>
            <a:r>
              <a:rPr lang="tr-TR" b="1" dirty="0" smtClean="0"/>
              <a:t>Geliştirme</a:t>
            </a:r>
          </a:p>
          <a:p>
            <a:pPr algn="just"/>
            <a:r>
              <a:rPr lang="tr-TR" b="1" dirty="0"/>
              <a:t>Kendini Gerçekleştirme</a:t>
            </a:r>
            <a:endParaRPr lang="tr-TR" dirty="0"/>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61</a:t>
            </a:fld>
            <a:endParaRPr lang="tr-TR"/>
          </a:p>
        </p:txBody>
      </p:sp>
    </p:spTree>
    <p:extLst>
      <p:ext uri="{BB962C8B-B14F-4D97-AF65-F5344CB8AC3E}">
        <p14:creationId xmlns:p14="http://schemas.microsoft.com/office/powerpoint/2010/main" val="2603534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a:t>3. İNSAN İLİŞKİLERİNİ DÜZENLEYEN KURALLAR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62</a:t>
            </a:fld>
            <a:endParaRPr lang="tr-TR"/>
          </a:p>
        </p:txBody>
      </p:sp>
    </p:spTree>
    <p:extLst>
      <p:ext uri="{BB962C8B-B14F-4D97-AF65-F5344CB8AC3E}">
        <p14:creationId xmlns:p14="http://schemas.microsoft.com/office/powerpoint/2010/main" val="1989771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200" b="1" dirty="0" smtClean="0"/>
              <a:t>İNSAN </a:t>
            </a:r>
            <a:r>
              <a:rPr lang="tr-TR" sz="3200" b="1" dirty="0"/>
              <a:t>İLİŞKİLERİNİ DÜZENLEYEN </a:t>
            </a:r>
            <a:r>
              <a:rPr lang="tr-TR" sz="3200" b="1" dirty="0" smtClean="0"/>
              <a:t>KURALLAR / </a:t>
            </a:r>
            <a:r>
              <a:rPr lang="tr-TR" sz="3200" b="1" dirty="0"/>
              <a:t>Toplum Hayatını Düzenleyen Kurallar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Bir toplumun oluşmasında ve gelişmesinde o toplumu meydana getiren insanlar arasında uygulanan ve insan ilişkilerini düzenleyen kuralların önemli bir yeri vardır. Bu kurallar, toplumdaki uygarlık düzeyinin de göstergesidir. İnsanın bencil ve kaba düşüncelerden sıyrılarak başkalarına karşı davranışlarını bir düzene koyması, onun duyarlı ve nazik olmasını sağlar. Bu da insanların birbirleriyle olan ilişkilerinin sağlıklı ve tutarlı olmasını sağlar.</a:t>
            </a:r>
          </a:p>
        </p:txBody>
      </p:sp>
      <p:sp>
        <p:nvSpPr>
          <p:cNvPr id="4" name="Veri Yer Tutucusu 3"/>
          <p:cNvSpPr>
            <a:spLocks noGrp="1"/>
          </p:cNvSpPr>
          <p:nvPr>
            <p:ph type="dt" sz="half" idx="10"/>
          </p:nvPr>
        </p:nvSpPr>
        <p:spPr/>
        <p:txBody>
          <a:bodyPr/>
          <a:lstStyle/>
          <a:p>
            <a:fld id="{A796417F-A56C-4E7A-B803-A04EB645529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63</a:t>
            </a:fld>
            <a:endParaRPr lang="tr-TR"/>
          </a:p>
        </p:txBody>
      </p:sp>
    </p:spTree>
    <p:extLst>
      <p:ext uri="{BB962C8B-B14F-4D97-AF65-F5344CB8AC3E}">
        <p14:creationId xmlns:p14="http://schemas.microsoft.com/office/powerpoint/2010/main" val="4730761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Toplum Hayatını Düzenleyen Kurallar </a:t>
            </a:r>
            <a:endParaRPr lang="tr-TR" sz="3200" dirty="0"/>
          </a:p>
        </p:txBody>
      </p:sp>
      <p:sp>
        <p:nvSpPr>
          <p:cNvPr id="3" name="İçerik Yer Tutucusu 2"/>
          <p:cNvSpPr>
            <a:spLocks noGrp="1"/>
          </p:cNvSpPr>
          <p:nvPr>
            <p:ph idx="1"/>
          </p:nvPr>
        </p:nvSpPr>
        <p:spPr/>
        <p:txBody>
          <a:bodyPr>
            <a:normAutofit/>
          </a:bodyPr>
          <a:lstStyle/>
          <a:p>
            <a:pPr algn="just"/>
            <a:r>
              <a:rPr lang="tr-TR" sz="2800" dirty="0"/>
              <a:t>Toplumda insan ilişkilerini düzenleyen kurallar şunlardır: </a:t>
            </a:r>
          </a:p>
          <a:p>
            <a:pPr algn="just"/>
            <a:r>
              <a:rPr lang="tr-TR" sz="2800" dirty="0" smtClean="0"/>
              <a:t> </a:t>
            </a:r>
            <a:r>
              <a:rPr lang="tr-TR" sz="2800" dirty="0"/>
              <a:t>Görgü kuralları </a:t>
            </a:r>
          </a:p>
          <a:p>
            <a:pPr algn="just"/>
            <a:r>
              <a:rPr lang="tr-TR" sz="2800" dirty="0" smtClean="0"/>
              <a:t> </a:t>
            </a:r>
            <a:r>
              <a:rPr lang="tr-TR" sz="2800" dirty="0"/>
              <a:t>Gelenek ve görenekler </a:t>
            </a:r>
          </a:p>
          <a:p>
            <a:pPr algn="just"/>
            <a:r>
              <a:rPr lang="tr-TR" sz="2800" dirty="0" smtClean="0"/>
              <a:t> </a:t>
            </a:r>
            <a:r>
              <a:rPr lang="tr-TR" sz="2800" dirty="0"/>
              <a:t>Dini kurallar </a:t>
            </a:r>
          </a:p>
          <a:p>
            <a:pPr algn="just"/>
            <a:r>
              <a:rPr lang="tr-TR" sz="2800" dirty="0" smtClean="0"/>
              <a:t> </a:t>
            </a:r>
            <a:r>
              <a:rPr lang="tr-TR" sz="2800" dirty="0"/>
              <a:t>Ahlak kuralları </a:t>
            </a:r>
          </a:p>
          <a:p>
            <a:pPr algn="just"/>
            <a:r>
              <a:rPr lang="tr-TR" sz="2800" dirty="0" smtClean="0"/>
              <a:t> </a:t>
            </a:r>
            <a:r>
              <a:rPr lang="tr-TR" sz="2800" dirty="0"/>
              <a:t>Hukuk kuralları </a:t>
            </a:r>
          </a:p>
          <a:p>
            <a:pPr algn="just"/>
            <a:r>
              <a:rPr lang="tr-TR" sz="2800" dirty="0" smtClean="0"/>
              <a:t> </a:t>
            </a:r>
            <a:r>
              <a:rPr lang="tr-TR" sz="2800" dirty="0"/>
              <a:t>İnsan hakları </a:t>
            </a:r>
          </a:p>
          <a:p>
            <a:pPr marL="0" indent="0" algn="just">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64</a:t>
            </a:fld>
            <a:endParaRPr lang="tr-TR"/>
          </a:p>
        </p:txBody>
      </p:sp>
    </p:spTree>
    <p:extLst>
      <p:ext uri="{BB962C8B-B14F-4D97-AF65-F5344CB8AC3E}">
        <p14:creationId xmlns:p14="http://schemas.microsoft.com/office/powerpoint/2010/main" val="38785171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İNSAN İLİŞKİLERİNİ DÜZENLEYEN KURALLAR / Görgü </a:t>
            </a:r>
            <a:r>
              <a:rPr lang="tr-TR" sz="3200" b="1" dirty="0"/>
              <a:t>Kuralları </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dirty="0"/>
              <a:t>Toplum içinde olumlu ilişkiler kurabilmek için bazı kurallar vardır. Bunlardan biri de görgü kurallarıdır. Görgü, bir toplumda var olan ve uyulması gereken saygı ve incelik kurallarıdır. Kişilerin birbirleriyle karşılaştıklarında nasıl davranmaları gerektiğini belirleyen kurallar; konuşma, giyinme, yeme-içme yöntemlerini, iş yerlerinde, bayramlarda ve düğünlerde nasıl davranılacağını belirler. Görgü kurallarını çiğneyen kişi “kaba, tuhaf, bilgisiz ve görgüsüz” diye nitelendirilir. Bu nitelendirmelerin hoş olmaması nedeniyle insanlar görgü kurallarına uyma zorunluluğu hissederler.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65</a:t>
            </a:fld>
            <a:endParaRPr lang="tr-TR"/>
          </a:p>
        </p:txBody>
      </p:sp>
    </p:spTree>
    <p:extLst>
      <p:ext uri="{BB962C8B-B14F-4D97-AF65-F5344CB8AC3E}">
        <p14:creationId xmlns:p14="http://schemas.microsoft.com/office/powerpoint/2010/main" val="29394652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Görgü Kuralları </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dirty="0" smtClean="0">
                <a:solidFill>
                  <a:srgbClr val="FF0000"/>
                </a:solidFill>
              </a:rPr>
              <a:t>       </a:t>
            </a:r>
            <a:r>
              <a:rPr lang="tr-TR" sz="2800" dirty="0" smtClean="0">
                <a:solidFill>
                  <a:srgbClr val="FFFF00"/>
                </a:solidFill>
              </a:rPr>
              <a:t>Toplumda </a:t>
            </a:r>
            <a:r>
              <a:rPr lang="tr-TR" sz="2800" dirty="0">
                <a:solidFill>
                  <a:srgbClr val="FFFF00"/>
                </a:solidFill>
              </a:rPr>
              <a:t>dikkat edilmesi gereken görgü kuralları şunlardır: </a:t>
            </a:r>
          </a:p>
          <a:p>
            <a:pPr algn="just"/>
            <a:r>
              <a:rPr lang="tr-TR" sz="2800" dirty="0" smtClean="0"/>
              <a:t> </a:t>
            </a:r>
            <a:r>
              <a:rPr lang="tr-TR" sz="2800" dirty="0"/>
              <a:t>Hoşgörülü ve iyimser olmak </a:t>
            </a:r>
          </a:p>
          <a:p>
            <a:pPr algn="just"/>
            <a:r>
              <a:rPr lang="tr-TR" sz="2800" dirty="0" smtClean="0"/>
              <a:t> </a:t>
            </a:r>
            <a:r>
              <a:rPr lang="tr-TR" sz="2800" dirty="0"/>
              <a:t>Olgun bir kişiliğe sahip olmak için çaba göstermek </a:t>
            </a:r>
          </a:p>
          <a:p>
            <a:pPr algn="just"/>
            <a:r>
              <a:rPr lang="tr-TR" sz="2800" dirty="0" smtClean="0"/>
              <a:t> </a:t>
            </a:r>
            <a:r>
              <a:rPr lang="tr-TR" sz="2800" dirty="0"/>
              <a:t>Eleştiriyi yerinde ve zamanında yapmak </a:t>
            </a:r>
          </a:p>
          <a:p>
            <a:pPr algn="just"/>
            <a:r>
              <a:rPr lang="tr-TR" sz="2800" dirty="0" smtClean="0"/>
              <a:t> </a:t>
            </a:r>
            <a:r>
              <a:rPr lang="tr-TR" sz="2800" dirty="0"/>
              <a:t>Giyime önem vermek, giysinin mevki yer ve zamana uygun </a:t>
            </a:r>
            <a:r>
              <a:rPr lang="tr-TR" sz="2800" dirty="0" smtClean="0"/>
              <a:t>olmasına </a:t>
            </a:r>
            <a:r>
              <a:rPr lang="tr-TR" sz="2800" dirty="0"/>
              <a:t>özen göstermek </a:t>
            </a:r>
          </a:p>
          <a:p>
            <a:pPr algn="just"/>
            <a:r>
              <a:rPr lang="tr-TR" sz="2800" dirty="0" smtClean="0"/>
              <a:t> </a:t>
            </a:r>
            <a:r>
              <a:rPr lang="tr-TR" sz="2800" dirty="0"/>
              <a:t>Başkalarını rahatsız edici davranışlardan sakınmak </a:t>
            </a:r>
          </a:p>
          <a:p>
            <a:pPr algn="just"/>
            <a:r>
              <a:rPr lang="tr-TR" sz="2800" dirty="0" smtClean="0"/>
              <a:t> </a:t>
            </a:r>
            <a:r>
              <a:rPr lang="tr-TR" sz="2800" dirty="0"/>
              <a:t>Verilen sözü tutmak </a:t>
            </a:r>
          </a:p>
          <a:p>
            <a:pPr algn="just"/>
            <a:r>
              <a:rPr lang="tr-TR" sz="2800" dirty="0" smtClean="0"/>
              <a:t> </a:t>
            </a: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66</a:t>
            </a:fld>
            <a:endParaRPr lang="tr-TR"/>
          </a:p>
        </p:txBody>
      </p:sp>
    </p:spTree>
    <p:extLst>
      <p:ext uri="{BB962C8B-B14F-4D97-AF65-F5344CB8AC3E}">
        <p14:creationId xmlns:p14="http://schemas.microsoft.com/office/powerpoint/2010/main" val="27197888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t>Ziyaretin kısa ve zamanlı olmasına özen göstermek </a:t>
            </a:r>
          </a:p>
          <a:p>
            <a:pPr algn="just"/>
            <a:r>
              <a:rPr lang="tr-TR" sz="2800" dirty="0"/>
              <a:t> Oturuş ve kalkışlarda hareketlere özen göstermek </a:t>
            </a:r>
          </a:p>
          <a:p>
            <a:pPr algn="just"/>
            <a:r>
              <a:rPr lang="tr-TR" sz="2800" dirty="0"/>
              <a:t> Gerektiğinde özür dilemesini bilmek </a:t>
            </a:r>
          </a:p>
          <a:p>
            <a:pPr algn="just"/>
            <a:r>
              <a:rPr lang="tr-TR" sz="2800" dirty="0"/>
              <a:t> Özel konuşma yapanların yanına gitmemek </a:t>
            </a:r>
          </a:p>
          <a:p>
            <a:pPr algn="just"/>
            <a:r>
              <a:rPr lang="tr-TR" sz="2800" dirty="0"/>
              <a:t> Uygun olmayan el şakası ve sözlü şakalardan kaçınmak </a:t>
            </a:r>
          </a:p>
          <a:p>
            <a:pPr algn="just"/>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67</a:t>
            </a:fld>
            <a:endParaRPr lang="tr-TR"/>
          </a:p>
        </p:txBody>
      </p:sp>
      <p:sp>
        <p:nvSpPr>
          <p:cNvPr id="7" name="Başlık 1"/>
          <p:cNvSpPr>
            <a:spLocks noGrp="1"/>
          </p:cNvSpPr>
          <p:nvPr>
            <p:ph type="title"/>
          </p:nvPr>
        </p:nvSpPr>
        <p:spPr/>
        <p:txBody>
          <a:bodyPr>
            <a:noAutofit/>
          </a:bodyPr>
          <a:lstStyle/>
          <a:p>
            <a:r>
              <a:rPr lang="tr-TR" sz="3200" b="1" dirty="0"/>
              <a:t>İNSAN İLİŞKİLERİNİ DÜZENLEYEN KURALLAR / Görgü Kuralları </a:t>
            </a:r>
            <a:endParaRPr lang="tr-TR" sz="3200" dirty="0"/>
          </a:p>
        </p:txBody>
      </p:sp>
    </p:spTree>
    <p:extLst>
      <p:ext uri="{BB962C8B-B14F-4D97-AF65-F5344CB8AC3E}">
        <p14:creationId xmlns:p14="http://schemas.microsoft.com/office/powerpoint/2010/main" val="31415289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a:t>
            </a:r>
            <a:r>
              <a:rPr lang="tr-TR" sz="3200" b="1" dirty="0" smtClean="0"/>
              <a:t>Örf </a:t>
            </a:r>
            <a:r>
              <a:rPr lang="tr-TR" sz="3200" b="1" dirty="0"/>
              <a:t>ve Adetler </a:t>
            </a:r>
            <a:endParaRPr lang="tr-TR" sz="3200" dirty="0"/>
          </a:p>
        </p:txBody>
      </p:sp>
      <p:sp>
        <p:nvSpPr>
          <p:cNvPr id="3" name="İçerik Yer Tutucusu 2"/>
          <p:cNvSpPr>
            <a:spLocks noGrp="1"/>
          </p:cNvSpPr>
          <p:nvPr>
            <p:ph sz="half" idx="1"/>
          </p:nvPr>
        </p:nvSpPr>
        <p:spPr/>
        <p:txBody>
          <a:bodyPr>
            <a:normAutofit fontScale="92500" lnSpcReduction="20000"/>
          </a:bodyPr>
          <a:lstStyle/>
          <a:p>
            <a:pPr marL="0" indent="0" algn="just">
              <a:buNone/>
            </a:pPr>
            <a:r>
              <a:rPr lang="tr-TR" dirty="0"/>
              <a:t>Belirli davranış biçimlerinin toplumda yerleşmesi, bu davranışların tekrarlanması zorunluluğu ve inancının yaygınlaşmasıyla örf ve âdet kuralları oluşur. Bireylerin alışkanlıklarına benzer şekilde toplumların da örf ve âdetleri vardır. Bu kurallar, kaynağının ve yaptırımlarının ilahi olmaması bakımından din kurallarından ayrılır.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68</a:t>
            </a:fld>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991694"/>
            <a:ext cx="3472307" cy="217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69542"/>
            <a:ext cx="3472307" cy="22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797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Dini Kurallar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Genel olarak büyük ve üstün, insanın karşı koyamayacağı tabiatüstü ilahi bir varlık tarafından bazı şekiller altında emredildiği kabul olunan kural ve inançlardan oluşmuş bütüne din denir. Din sadece insanla tanrı arasındaki ilişkiyi düzenlemez, insanın insanla ve toplumla olan ilişkileri konusunda da kurallar içerir. </a:t>
            </a:r>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69</a:t>
            </a:fld>
            <a:endParaRPr lang="tr-TR"/>
          </a:p>
        </p:txBody>
      </p:sp>
    </p:spTree>
    <p:extLst>
      <p:ext uri="{BB962C8B-B14F-4D97-AF65-F5344CB8AC3E}">
        <p14:creationId xmlns:p14="http://schemas.microsoft.com/office/powerpoint/2010/main" val="273941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İLETİŞİM </a:t>
            </a:r>
            <a:r>
              <a:rPr lang="tr-TR" sz="3200" dirty="0" smtClean="0"/>
              <a:t>/</a:t>
            </a:r>
            <a:r>
              <a:rPr lang="tr-TR" sz="3200" b="1" dirty="0" smtClean="0"/>
              <a:t>İLETİŞİMİN TANIMI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smtClean="0"/>
              <a:t>İletişim </a:t>
            </a:r>
            <a:r>
              <a:rPr lang="tr-TR" sz="2800" dirty="0"/>
              <a:t>etkinliği insanları gerektirir yani iletişim ancak insanların birbirlerini anlama ihtiyaçları sayesinde kurulabilir. </a:t>
            </a:r>
          </a:p>
          <a:p>
            <a:pPr marL="0" indent="0" algn="just">
              <a:buNone/>
            </a:pPr>
            <a:r>
              <a:rPr lang="tr-TR" sz="2800" dirty="0" smtClean="0"/>
              <a:t>İletişim</a:t>
            </a:r>
            <a:r>
              <a:rPr lang="tr-TR" sz="2800" dirty="0"/>
              <a:t>, paylaşmayı gerekli kılar yani iletişimde gönderici ve alıcı, mesajın ortak bir anlamı üzerinde anlaşmalıdır. </a:t>
            </a:r>
          </a:p>
          <a:p>
            <a:pPr marL="0" indent="0" algn="just">
              <a:buNone/>
            </a:pPr>
            <a:r>
              <a:rPr lang="tr-TR" sz="2800" dirty="0" smtClean="0"/>
              <a:t>İletişim </a:t>
            </a:r>
            <a:r>
              <a:rPr lang="tr-TR" sz="2800" dirty="0"/>
              <a:t>semboliktir. İletişimdeki semboller; jestler, mimikler, sesler, harfler, rakamlar ve sözcüklerdir. </a:t>
            </a:r>
          </a:p>
          <a:p>
            <a:pPr algn="just"/>
            <a:endParaRPr lang="tr-TR" sz="2800" dirty="0"/>
          </a:p>
        </p:txBody>
      </p:sp>
      <p:sp>
        <p:nvSpPr>
          <p:cNvPr id="2" name="Veri Yer Tutucusu 1"/>
          <p:cNvSpPr>
            <a:spLocks noGrp="1"/>
          </p:cNvSpPr>
          <p:nvPr>
            <p:ph type="dt" sz="half" idx="10"/>
          </p:nvPr>
        </p:nvSpPr>
        <p:spPr/>
        <p:txBody>
          <a:bodyPr/>
          <a:lstStyle/>
          <a:p>
            <a:fld id="{3BCF6E92-C56A-426F-8D98-EF1B41626CD1}"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a:t>
            </a:fld>
            <a:endParaRPr lang="tr-TR"/>
          </a:p>
        </p:txBody>
      </p:sp>
    </p:spTree>
    <p:extLst>
      <p:ext uri="{BB962C8B-B14F-4D97-AF65-F5344CB8AC3E}">
        <p14:creationId xmlns:p14="http://schemas.microsoft.com/office/powerpoint/2010/main" val="3476208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a:t>
            </a:r>
            <a:r>
              <a:rPr lang="tr-TR" sz="3200" b="1" dirty="0" smtClean="0"/>
              <a:t>Ahlak </a:t>
            </a:r>
            <a:r>
              <a:rPr lang="tr-TR" sz="3200" b="1" dirty="0"/>
              <a:t>Kuralları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Genel tanımlama ile ahlak, toplumda iyilik ve kötülük hakkında oluşan değer yargılarına göre yapılması gereken veya yapılmaması gereken davranışlara ilişkin kurallar bütünüdür. İnsan hayatını düzenleyici nitelikte ve sürekliliği olan kurallar niteliğindedir.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70</a:t>
            </a:fld>
            <a:endParaRPr lang="tr-TR"/>
          </a:p>
        </p:txBody>
      </p:sp>
    </p:spTree>
    <p:extLst>
      <p:ext uri="{BB962C8B-B14F-4D97-AF65-F5344CB8AC3E}">
        <p14:creationId xmlns:p14="http://schemas.microsoft.com/office/powerpoint/2010/main" val="12215464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a:t>
            </a:r>
            <a:r>
              <a:rPr lang="tr-TR" sz="3200" b="1" dirty="0" smtClean="0"/>
              <a:t>Hukuk </a:t>
            </a:r>
            <a:r>
              <a:rPr lang="tr-TR" sz="3200" b="1" dirty="0"/>
              <a:t>Kuralları</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400" dirty="0"/>
              <a:t>Bireylerin toplumla, birbirleriyle ve devletle ilişkilerini, haklarını, yükümlülüklerini, ödevlerini düzenleyen ve uyulması kamu gücüyle sağlanan kurallara hukuk kuralları denir. Bu kurallar doğrudan doğruya bireylerin dış ilişkilerini düzenler. Hukuk kuralları, toplumun barış, güven ve huzur içinde yaşayarak korunmasını amaçlamaktadır. Toplum içinde din, ahlak ve hukuk kuralları iç içe geçmiştir. Hukuk kuralları toplum yaşamını düzenleme, toplumun gereksinimlerini sağlama ve adaleti gerçekleştirme amaçlarını bünyesinde barındırır.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71</a:t>
            </a:fld>
            <a:endParaRPr lang="tr-T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362" y="4869160"/>
            <a:ext cx="2021268" cy="137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3768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a:t>
            </a:r>
            <a:r>
              <a:rPr lang="tr-TR" sz="3200" b="1" dirty="0" smtClean="0"/>
              <a:t>İnsan </a:t>
            </a:r>
            <a:r>
              <a:rPr lang="tr-TR" sz="3200" b="1" dirty="0"/>
              <a:t>Hakları</a:t>
            </a:r>
            <a:endParaRPr lang="tr-TR" sz="3200" dirty="0"/>
          </a:p>
        </p:txBody>
      </p:sp>
      <p:sp>
        <p:nvSpPr>
          <p:cNvPr id="3" name="İçerik Yer Tutucusu 2"/>
          <p:cNvSpPr>
            <a:spLocks noGrp="1"/>
          </p:cNvSpPr>
          <p:nvPr>
            <p:ph sz="half" idx="1"/>
          </p:nvPr>
        </p:nvSpPr>
        <p:spPr/>
        <p:txBody>
          <a:bodyPr>
            <a:normAutofit fontScale="55000" lnSpcReduction="20000"/>
          </a:bodyPr>
          <a:lstStyle/>
          <a:p>
            <a:pPr marL="0" indent="0" algn="just">
              <a:buNone/>
            </a:pPr>
            <a:endParaRPr lang="tr-TR" dirty="0" smtClean="0"/>
          </a:p>
          <a:p>
            <a:pPr marL="0" indent="0" algn="just">
              <a:buNone/>
            </a:pPr>
            <a:endParaRPr lang="tr-TR" dirty="0"/>
          </a:p>
          <a:p>
            <a:pPr marL="0" indent="0" algn="just">
              <a:buNone/>
            </a:pPr>
            <a:r>
              <a:rPr lang="tr-TR" sz="4500" dirty="0" smtClean="0"/>
              <a:t>Tüm </a:t>
            </a:r>
            <a:r>
              <a:rPr lang="tr-TR" sz="4500" dirty="0"/>
              <a:t>insanların sahip olduğu temel hak ve özgürlüklere insan hakları denir. İnsanın insan olarak doğmakla elde ettiği haklardır</a:t>
            </a:r>
            <a:r>
              <a:rPr lang="tr-TR" sz="4500" dirty="0" smtClean="0"/>
              <a:t>.</a:t>
            </a:r>
          </a:p>
          <a:p>
            <a:pPr marL="0" indent="0">
              <a:buNone/>
            </a:pPr>
            <a:r>
              <a:rPr lang="tr-TR" dirty="0" smtClean="0"/>
              <a:t>  </a:t>
            </a:r>
            <a:endParaRPr lang="tr-TR" dirty="0"/>
          </a:p>
        </p:txBody>
      </p:sp>
      <p:sp>
        <p:nvSpPr>
          <p:cNvPr id="7" name="İçerik Yer Tutucusu 6"/>
          <p:cNvSpPr>
            <a:spLocks noGrp="1"/>
          </p:cNvSpPr>
          <p:nvPr>
            <p:ph sz="half" idx="2"/>
          </p:nvPr>
        </p:nvSpPr>
        <p:spPr/>
        <p:txBody>
          <a:bodyPr>
            <a:normAutofit fontScale="55000" lnSpcReduction="20000"/>
          </a:bodyPr>
          <a:lstStyle/>
          <a:p>
            <a:pPr algn="just"/>
            <a:r>
              <a:rPr lang="tr-TR" sz="3800" dirty="0"/>
              <a:t>Yaşama hakkı </a:t>
            </a:r>
          </a:p>
          <a:p>
            <a:pPr algn="just"/>
            <a:r>
              <a:rPr lang="tr-TR" sz="3800" dirty="0"/>
              <a:t> Sağlık hakkı </a:t>
            </a:r>
          </a:p>
          <a:p>
            <a:pPr algn="just"/>
            <a:r>
              <a:rPr lang="tr-TR" sz="3800" dirty="0"/>
              <a:t> Eğitim hakkı </a:t>
            </a:r>
          </a:p>
          <a:p>
            <a:pPr algn="just"/>
            <a:r>
              <a:rPr lang="tr-TR" sz="3800" dirty="0"/>
              <a:t> Mülk edinme hakkı </a:t>
            </a:r>
          </a:p>
          <a:p>
            <a:pPr algn="just"/>
            <a:r>
              <a:rPr lang="tr-TR" sz="3800" dirty="0"/>
              <a:t> Seyahat hakkı </a:t>
            </a:r>
          </a:p>
          <a:p>
            <a:pPr algn="just"/>
            <a:r>
              <a:rPr lang="tr-TR" sz="3800" dirty="0"/>
              <a:t> Haberleşme hakkı </a:t>
            </a:r>
          </a:p>
          <a:p>
            <a:pPr algn="just"/>
            <a:r>
              <a:rPr lang="tr-TR" sz="3800" dirty="0" smtClean="0"/>
              <a:t>Kanun </a:t>
            </a:r>
            <a:r>
              <a:rPr lang="tr-TR" sz="3800" dirty="0"/>
              <a:t>önünde kendini savunma hakkı </a:t>
            </a:r>
          </a:p>
          <a:p>
            <a:pPr algn="just"/>
            <a:r>
              <a:rPr lang="tr-TR" sz="3800" dirty="0"/>
              <a:t> Hak arama hakkı </a:t>
            </a:r>
          </a:p>
          <a:p>
            <a:pPr algn="just"/>
            <a:r>
              <a:rPr lang="tr-TR" sz="3800" dirty="0"/>
              <a:t> Seçme ve seçilme hakkı </a:t>
            </a:r>
          </a:p>
          <a:p>
            <a:pPr algn="just"/>
            <a:r>
              <a:rPr lang="tr-TR" sz="3800" dirty="0"/>
              <a:t> Özel yaşamın gizliliği hakkı </a:t>
            </a:r>
          </a:p>
          <a:p>
            <a:pPr algn="just"/>
            <a:r>
              <a:rPr lang="tr-TR" sz="3800" dirty="0"/>
              <a:t> Devlet hizmetlerinden eşit olarak yararlanma hakkı </a:t>
            </a:r>
          </a:p>
          <a:p>
            <a:endParaRPr lang="tr-TR"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72</a:t>
            </a:fld>
            <a:endParaRPr lang="tr-TR"/>
          </a:p>
        </p:txBody>
      </p:sp>
    </p:spTree>
    <p:extLst>
      <p:ext uri="{BB962C8B-B14F-4D97-AF65-F5344CB8AC3E}">
        <p14:creationId xmlns:p14="http://schemas.microsoft.com/office/powerpoint/2010/main" val="2091145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İNSAN </a:t>
            </a:r>
            <a:r>
              <a:rPr lang="tr-TR" sz="3200" b="1" dirty="0"/>
              <a:t>İLİŞKİLERİNİ DÜZENLEYEN KURALLAR </a:t>
            </a:r>
            <a:r>
              <a:rPr lang="tr-TR" sz="3200" b="1" dirty="0" smtClean="0"/>
              <a:t>/ Toplumsal Gruplar</a:t>
            </a:r>
            <a:endParaRPr lang="tr-TR" sz="3200" b="1" dirty="0"/>
          </a:p>
        </p:txBody>
      </p:sp>
      <p:sp>
        <p:nvSpPr>
          <p:cNvPr id="3" name="İçerik Yer Tutucusu 2"/>
          <p:cNvSpPr>
            <a:spLocks noGrp="1"/>
          </p:cNvSpPr>
          <p:nvPr>
            <p:ph idx="1"/>
          </p:nvPr>
        </p:nvSpPr>
        <p:spPr/>
        <p:txBody>
          <a:bodyPr>
            <a:normAutofit/>
          </a:bodyPr>
          <a:lstStyle/>
          <a:p>
            <a:pPr marL="0" indent="0" algn="just">
              <a:buNone/>
            </a:pPr>
            <a:r>
              <a:rPr lang="tr-TR" sz="2800" dirty="0"/>
              <a:t>Toplum; sınırları belli bir doğal çevrede ortak amaçlar için bir araya gelen, birbiri ile ilişki, iş birliği ve dayanışma içinde olan insanlardan oluşan kümedir</a:t>
            </a:r>
            <a:r>
              <a:rPr lang="tr-TR" sz="2800" dirty="0" smtClean="0"/>
              <a:t>.</a:t>
            </a:r>
          </a:p>
          <a:p>
            <a:pPr marL="0" indent="0" algn="just">
              <a:buNone/>
            </a:pPr>
            <a:r>
              <a:rPr lang="tr-TR" sz="2800" dirty="0" smtClean="0"/>
              <a:t> Toplumsal </a:t>
            </a:r>
            <a:r>
              <a:rPr lang="tr-TR" sz="2800" dirty="0"/>
              <a:t>grupların oluşumunda etkili olan etmenler şunlardır: </a:t>
            </a:r>
          </a:p>
          <a:p>
            <a:pPr algn="just"/>
            <a:r>
              <a:rPr lang="tr-TR" sz="2800" dirty="0" smtClean="0"/>
              <a:t> </a:t>
            </a:r>
            <a:r>
              <a:rPr lang="tr-TR" sz="2800" dirty="0"/>
              <a:t>Bireyin doğayla ilişkisinde başka bireylere ihtiyaç duyması </a:t>
            </a:r>
          </a:p>
          <a:p>
            <a:pPr algn="just"/>
            <a:r>
              <a:rPr lang="tr-TR" sz="2800" dirty="0" smtClean="0"/>
              <a:t>Bireyin </a:t>
            </a:r>
            <a:r>
              <a:rPr lang="tr-TR" sz="2800" dirty="0"/>
              <a:t>öteki insanlarla bir arada olmaktan sağladığı doyum </a:t>
            </a:r>
          </a:p>
          <a:p>
            <a:pPr marL="0" indent="0" algn="just">
              <a:buNone/>
            </a:pP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73</a:t>
            </a:fld>
            <a:endParaRPr lang="tr-TR"/>
          </a:p>
        </p:txBody>
      </p:sp>
    </p:spTree>
    <p:extLst>
      <p:ext uri="{BB962C8B-B14F-4D97-AF65-F5344CB8AC3E}">
        <p14:creationId xmlns:p14="http://schemas.microsoft.com/office/powerpoint/2010/main" val="36529011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Toplumsal Gruplar</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b="1" dirty="0"/>
              <a:t>Toplumsal Grupların Çeşitleri</a:t>
            </a:r>
            <a:endParaRPr lang="tr-TR" sz="2800" dirty="0" smtClean="0"/>
          </a:p>
          <a:p>
            <a:pPr algn="just">
              <a:buFont typeface="Wingdings" pitchFamily="2" charset="2"/>
              <a:buChar char="Ø"/>
            </a:pPr>
            <a:r>
              <a:rPr lang="tr-TR" sz="2800" dirty="0" smtClean="0"/>
              <a:t>Aile </a:t>
            </a:r>
            <a:r>
              <a:rPr lang="tr-TR" sz="2800" dirty="0"/>
              <a:t>Grupları </a:t>
            </a:r>
            <a:endParaRPr lang="tr-TR" sz="2800" dirty="0" smtClean="0"/>
          </a:p>
          <a:p>
            <a:pPr algn="just">
              <a:buFont typeface="Wingdings" pitchFamily="2" charset="2"/>
              <a:buChar char="Ø"/>
            </a:pPr>
            <a:r>
              <a:rPr lang="tr-TR" sz="2800" dirty="0"/>
              <a:t>Komşular </a:t>
            </a:r>
            <a:endParaRPr lang="tr-TR" sz="2800" dirty="0" smtClean="0"/>
          </a:p>
          <a:p>
            <a:pPr algn="just">
              <a:buFont typeface="Wingdings" pitchFamily="2" charset="2"/>
              <a:buChar char="Ø"/>
            </a:pPr>
            <a:r>
              <a:rPr lang="tr-TR" sz="2800" dirty="0"/>
              <a:t>Arkadaş </a:t>
            </a:r>
            <a:r>
              <a:rPr lang="tr-TR" sz="2800" dirty="0" smtClean="0"/>
              <a:t>Grupları</a:t>
            </a:r>
          </a:p>
          <a:p>
            <a:pPr algn="just">
              <a:buFont typeface="Wingdings" pitchFamily="2" charset="2"/>
              <a:buChar char="Ø"/>
            </a:pPr>
            <a:r>
              <a:rPr lang="tr-TR" sz="2800" dirty="0"/>
              <a:t>Oyun Grupları </a:t>
            </a:r>
            <a:endParaRPr lang="tr-TR" sz="2800" dirty="0" smtClean="0"/>
          </a:p>
          <a:p>
            <a:pPr algn="just">
              <a:buFont typeface="Wingdings" pitchFamily="2" charset="2"/>
              <a:buChar char="Ø"/>
            </a:pPr>
            <a:r>
              <a:rPr lang="tr-TR" sz="2800" dirty="0"/>
              <a:t>Okul Grupları </a:t>
            </a:r>
            <a:endParaRPr lang="tr-TR" sz="2800" dirty="0" smtClean="0"/>
          </a:p>
          <a:p>
            <a:pPr algn="just">
              <a:buFont typeface="Wingdings" pitchFamily="2" charset="2"/>
              <a:buChar char="Ø"/>
            </a:pPr>
            <a:r>
              <a:rPr lang="tr-TR" sz="2800" dirty="0"/>
              <a:t>Meslek </a:t>
            </a:r>
            <a:r>
              <a:rPr lang="tr-TR" sz="2800" dirty="0" smtClean="0"/>
              <a:t>Grupları</a:t>
            </a:r>
          </a:p>
          <a:p>
            <a:pPr algn="just">
              <a:buFont typeface="Wingdings" pitchFamily="2" charset="2"/>
              <a:buChar char="Ø"/>
            </a:pPr>
            <a:r>
              <a:rPr lang="tr-TR" sz="2800" dirty="0"/>
              <a:t>Baskı Grupları </a:t>
            </a:r>
            <a:r>
              <a:rPr lang="tr-TR" sz="2800" dirty="0" smtClean="0"/>
              <a:t>  </a:t>
            </a: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74</a:t>
            </a:fld>
            <a:endParaRPr lang="tr-TR"/>
          </a:p>
        </p:txBody>
      </p:sp>
    </p:spTree>
    <p:extLst>
      <p:ext uri="{BB962C8B-B14F-4D97-AF65-F5344CB8AC3E}">
        <p14:creationId xmlns:p14="http://schemas.microsoft.com/office/powerpoint/2010/main" val="42082023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a:t>
            </a:r>
            <a:r>
              <a:rPr lang="tr-TR" sz="3200" b="1" dirty="0" smtClean="0"/>
              <a:t>Toplumsal Etkileşim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İnsanların, toplumların birbirlerinden etkilenmesi, birbirlerine bilgi, kültür vb. aktarması olarak tanımlanmaktadır. Toplumsal etkileşim genellikle iletişim yoluyla insanların ve grupların hareketlerinin karşılıklı etkileşimini de ifade eder. Bu tanım, kişinin kendisiyle etkileşimini de içine alır.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75</a:t>
            </a:fld>
            <a:endParaRPr lang="tr-TR"/>
          </a:p>
        </p:txBody>
      </p:sp>
    </p:spTree>
    <p:extLst>
      <p:ext uri="{BB962C8B-B14F-4D97-AF65-F5344CB8AC3E}">
        <p14:creationId xmlns:p14="http://schemas.microsoft.com/office/powerpoint/2010/main" val="41269949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a:t>
            </a:r>
            <a:r>
              <a:rPr lang="tr-TR" sz="3200" b="1" dirty="0" smtClean="0"/>
              <a:t>Toplumsal </a:t>
            </a:r>
            <a:r>
              <a:rPr lang="tr-TR" sz="3200" b="1" dirty="0"/>
              <a:t>Statü</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Statü, insanların toplum içindeki yerini ifade eden bir kavramdır. Kişilerin çocuk, doktor, öğretmen, işveren örneklerindeki gibi kim olduklarını belirtir, ona birtakım haklar sağlar ve yükümlülükler yükler.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76</a:t>
            </a:fld>
            <a:endParaRPr lang="tr-TR"/>
          </a:p>
        </p:txBody>
      </p:sp>
    </p:spTree>
    <p:extLst>
      <p:ext uri="{BB962C8B-B14F-4D97-AF65-F5344CB8AC3E}">
        <p14:creationId xmlns:p14="http://schemas.microsoft.com/office/powerpoint/2010/main" val="29352065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200" b="1" dirty="0"/>
              <a:t>İNSAN İLİŞKİLERİNİ DÜZENLEYEN KURALLAR / Toplumsal Statü</a:t>
            </a:r>
            <a:endParaRPr lang="tr-TR" sz="3200" dirty="0"/>
          </a:p>
        </p:txBody>
      </p:sp>
      <p:sp>
        <p:nvSpPr>
          <p:cNvPr id="3" name="İçerik Yer Tutucusu 2"/>
          <p:cNvSpPr>
            <a:spLocks noGrp="1"/>
          </p:cNvSpPr>
          <p:nvPr>
            <p:ph sz="half" idx="1"/>
          </p:nvPr>
        </p:nvSpPr>
        <p:spPr/>
        <p:txBody>
          <a:bodyPr/>
          <a:lstStyle/>
          <a:p>
            <a:pPr algn="just">
              <a:buFont typeface="Wingdings" pitchFamily="2" charset="2"/>
              <a:buChar char="v"/>
            </a:pPr>
            <a:r>
              <a:rPr lang="tr-TR" dirty="0"/>
              <a:t>Verilmiş (Edinilmiş) </a:t>
            </a:r>
            <a:r>
              <a:rPr lang="tr-TR" dirty="0" smtClean="0"/>
              <a:t>Statü</a:t>
            </a:r>
          </a:p>
          <a:p>
            <a:pPr algn="just">
              <a:buFont typeface="Wingdings" pitchFamily="2" charset="2"/>
              <a:buChar char="v"/>
            </a:pPr>
            <a:r>
              <a:rPr lang="tr-TR" dirty="0"/>
              <a:t>Kazanılmış </a:t>
            </a:r>
            <a:r>
              <a:rPr lang="tr-TR" dirty="0" smtClean="0"/>
              <a:t>Statü</a:t>
            </a:r>
          </a:p>
          <a:p>
            <a:pPr algn="just">
              <a:buFont typeface="Wingdings" pitchFamily="2" charset="2"/>
              <a:buChar char="v"/>
            </a:pPr>
            <a:r>
              <a:rPr lang="tr-TR" dirty="0"/>
              <a:t>Anahtar (Temel) </a:t>
            </a:r>
            <a:r>
              <a:rPr lang="tr-TR" dirty="0" smtClean="0"/>
              <a:t>Statü</a:t>
            </a:r>
          </a:p>
          <a:p>
            <a:pPr algn="just">
              <a:buFont typeface="Wingdings" pitchFamily="2" charset="2"/>
              <a:buChar char="v"/>
            </a:pPr>
            <a:r>
              <a:rPr lang="tr-TR" dirty="0"/>
              <a:t>Toplumsal Prestij</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77</a:t>
            </a:fld>
            <a:endParaRPr lang="tr-T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645024"/>
            <a:ext cx="3688235" cy="263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0937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İNSAN İLİŞKİLERİNİ DÜZENLEYEN KURALLAR / </a:t>
            </a:r>
            <a:r>
              <a:rPr lang="tr-TR" sz="3200" b="1" dirty="0" smtClean="0"/>
              <a:t>Toplumsal </a:t>
            </a:r>
            <a:r>
              <a:rPr lang="tr-TR" sz="3200" b="1" dirty="0"/>
              <a:t>Rol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Toplumun bireyden statüsüne uygun olarak beklediği davranışlara rol denir. Kişinin taşıdığı her statüye göre rolleri vardır. Her rol, diğer rollerle olan ilişkilerinin derecelerine göre var olur ve anlam kazanır. Rol, statünün dinamik yönüdür. Bir kimse hem öğretmen hem sporcu hem parti üyesi olabilir. Rol, kişinin bulunduğu statü sınırları içerisinde neyi yapabileceği veya yapamayacağı şeklindeki belirlenmiş davranışlarının toplamıdır</a:t>
            </a:r>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78</a:t>
            </a:fld>
            <a:endParaRPr lang="tr-TR"/>
          </a:p>
        </p:txBody>
      </p:sp>
    </p:spTree>
    <p:extLst>
      <p:ext uri="{BB962C8B-B14F-4D97-AF65-F5344CB8AC3E}">
        <p14:creationId xmlns:p14="http://schemas.microsoft.com/office/powerpoint/2010/main" val="1710964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a:t>4. İŞ HAYATINDA İLİŞKİLER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79</a:t>
            </a:fld>
            <a:endParaRPr lang="tr-TR"/>
          </a:p>
        </p:txBody>
      </p:sp>
    </p:spTree>
    <p:extLst>
      <p:ext uri="{BB962C8B-B14F-4D97-AF65-F5344CB8AC3E}">
        <p14:creationId xmlns:p14="http://schemas.microsoft.com/office/powerpoint/2010/main" val="201404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İLETİŞİM </a:t>
            </a:r>
            <a:r>
              <a:rPr lang="tr-TR" sz="3200" dirty="0" smtClean="0"/>
              <a:t>/ </a:t>
            </a:r>
            <a:r>
              <a:rPr lang="tr-TR" sz="3200" b="1" dirty="0" smtClean="0"/>
              <a:t>İLETİŞİMİN ÖGELERİ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İletişim, kaynak ile hedef arasında kurulan bir süreçtir. İletişimin gerçekleşmesi için bazı unsurların bir araya gelmesi gerekir. İletişimde belirli mesajlar kodlanarak bir kanal aracılığıyla bir kaynaktan bir hedefe (alıcıya) aktarılır. Örneğin bir konuşmacı (kaynak), ortak bir dil aracılığıyla kodladığı kelimeleri (ileti) konuşma (kanal) yoluyla alıcıya (hedef) aktarır. Dolayısıyla iletişimin "kaynak, kodlama, mesaj, kanal, kod çözme, alıcı, algılama ve geri bildirim” gibi ögeleri vardır.</a:t>
            </a:r>
          </a:p>
        </p:txBody>
      </p:sp>
      <p:sp>
        <p:nvSpPr>
          <p:cNvPr id="4" name="Veri Yer Tutucusu 3"/>
          <p:cNvSpPr>
            <a:spLocks noGrp="1"/>
          </p:cNvSpPr>
          <p:nvPr>
            <p:ph type="dt" sz="half" idx="10"/>
          </p:nvPr>
        </p:nvSpPr>
        <p:spPr/>
        <p:txBody>
          <a:bodyPr/>
          <a:lstStyle/>
          <a:p>
            <a:fld id="{34A269D6-476B-4BC4-8105-B8DEF354B04E}"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a:t>
            </a:fld>
            <a:endParaRPr lang="tr-TR"/>
          </a:p>
        </p:txBody>
      </p:sp>
    </p:spTree>
    <p:extLst>
      <p:ext uri="{BB962C8B-B14F-4D97-AF65-F5344CB8AC3E}">
        <p14:creationId xmlns:p14="http://schemas.microsoft.com/office/powerpoint/2010/main" val="31758360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a:t>İŞ HAYATINDA İLİŞKİLER </a:t>
            </a:r>
            <a:r>
              <a:rPr lang="tr-TR" sz="3200" b="1" dirty="0" smtClean="0"/>
              <a:t>/ İşletmenin </a:t>
            </a:r>
            <a:r>
              <a:rPr lang="tr-TR" sz="3200" b="1" dirty="0"/>
              <a:t>Yapısı</a:t>
            </a:r>
          </a:p>
        </p:txBody>
      </p:sp>
      <p:sp>
        <p:nvSpPr>
          <p:cNvPr id="8" name="İçerik Yer Tutucusu 7"/>
          <p:cNvSpPr>
            <a:spLocks noGrp="1"/>
          </p:cNvSpPr>
          <p:nvPr>
            <p:ph idx="1"/>
          </p:nvPr>
        </p:nvSpPr>
        <p:spPr/>
        <p:txBody>
          <a:bodyPr>
            <a:normAutofit/>
          </a:bodyPr>
          <a:lstStyle/>
          <a:p>
            <a:pPr marL="0" indent="0" algn="just">
              <a:buNone/>
            </a:pPr>
            <a:r>
              <a:rPr lang="tr-TR" sz="2800" dirty="0"/>
              <a:t>Sosyal bir varlık olan insan, içinde bulunduğu toplumda yer alan kişi, kurum ve işletmeleriyle sürekli etkileşim hâlindedir. İnsanlar birbirlerine ve ürettiklerine ihtiyaç duyar. Bu anlamda insanlar, ihtiyaç duydukları mal ve hizmetleri sunabilmek için faaliyet gerçekleştirirler. İşletme, kıt kaynakların üretimi, değişimi, bölüşümü ve tüketimi ile ilgili problemlerin çözüm yollarını araştırır.</a:t>
            </a:r>
          </a:p>
        </p:txBody>
      </p:sp>
      <p:sp>
        <p:nvSpPr>
          <p:cNvPr id="4" name="Veri Yer Tutucusu 3"/>
          <p:cNvSpPr>
            <a:spLocks noGrp="1"/>
          </p:cNvSpPr>
          <p:nvPr>
            <p:ph type="dt" sz="half" idx="10"/>
          </p:nvPr>
        </p:nvSpPr>
        <p:spPr/>
        <p:txBody>
          <a:bodyPr/>
          <a:lstStyle/>
          <a:p>
            <a:fld id="{A796417F-A56C-4E7A-B803-A04EB645529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80</a:t>
            </a:fld>
            <a:endParaRPr lang="tr-TR"/>
          </a:p>
        </p:txBody>
      </p:sp>
    </p:spTree>
    <p:extLst>
      <p:ext uri="{BB962C8B-B14F-4D97-AF65-F5344CB8AC3E}">
        <p14:creationId xmlns:p14="http://schemas.microsoft.com/office/powerpoint/2010/main" val="12694953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İŞ HAYATINDA İLİŞKİLER / İşletmenin Yapısı</a:t>
            </a:r>
            <a:endParaRPr lang="tr-TR" sz="3200" dirty="0"/>
          </a:p>
        </p:txBody>
      </p:sp>
      <p:sp>
        <p:nvSpPr>
          <p:cNvPr id="3" name="İçerik Yer Tutucusu 2"/>
          <p:cNvSpPr>
            <a:spLocks noGrp="1"/>
          </p:cNvSpPr>
          <p:nvPr>
            <p:ph idx="1"/>
          </p:nvPr>
        </p:nvSpPr>
        <p:spPr/>
        <p:txBody>
          <a:bodyPr>
            <a:normAutofit/>
          </a:bodyPr>
          <a:lstStyle/>
          <a:p>
            <a:pPr algn="just"/>
            <a:r>
              <a:rPr lang="tr-TR" sz="2800" b="1" dirty="0"/>
              <a:t>İşletmenin Tanımı </a:t>
            </a:r>
            <a:r>
              <a:rPr lang="tr-TR" sz="2800" b="1" dirty="0" smtClean="0"/>
              <a:t>; </a:t>
            </a:r>
            <a:r>
              <a:rPr lang="tr-TR" sz="2800" dirty="0" smtClean="0"/>
              <a:t>İşletme</a:t>
            </a:r>
            <a:r>
              <a:rPr lang="tr-TR" sz="2800" dirty="0"/>
              <a:t>, üretim faktörlerini planlı ve sistemli bir şekilde bir araya getirerek mal ya da hizmet üretimini amaçlayan üretim birimine denir. İşletme, ekonomi bilimidir. </a:t>
            </a:r>
            <a:endParaRPr lang="tr-TR" sz="2800" b="1" dirty="0"/>
          </a:p>
          <a:p>
            <a:pPr algn="just"/>
            <a:r>
              <a:rPr lang="tr-TR" sz="2800" b="1" dirty="0"/>
              <a:t>İşletmelerin Organizasyonu </a:t>
            </a:r>
            <a:r>
              <a:rPr lang="tr-TR" sz="2800" b="1" dirty="0" smtClean="0"/>
              <a:t>; </a:t>
            </a:r>
            <a:r>
              <a:rPr lang="tr-TR" sz="2800" dirty="0"/>
              <a:t>Organizasyon, planlamada belirlenen işletme amaçlarına ulaşmak için seçilen işler, kişiler ve iş yerleri arasında yetki ilişkilerinin kurulması faaliyetlerinin tümüdür. </a:t>
            </a:r>
          </a:p>
          <a:p>
            <a:pPr algn="just"/>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81</a:t>
            </a:fld>
            <a:endParaRPr lang="tr-TR"/>
          </a:p>
        </p:txBody>
      </p:sp>
    </p:spTree>
    <p:extLst>
      <p:ext uri="{BB962C8B-B14F-4D97-AF65-F5344CB8AC3E}">
        <p14:creationId xmlns:p14="http://schemas.microsoft.com/office/powerpoint/2010/main" val="35229503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HAYATINDA </a:t>
            </a:r>
            <a:r>
              <a:rPr lang="tr-TR" sz="3200" b="1" dirty="0" smtClean="0"/>
              <a:t>İLİŞKİLER / İşletmenin </a:t>
            </a:r>
            <a:r>
              <a:rPr lang="tr-TR" sz="3200" b="1" dirty="0"/>
              <a:t>Örgütlenme Yapısı İçinde Yer Alan Birimler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82</a:t>
            </a:fld>
            <a:endParaRPr lang="tr-TR"/>
          </a:p>
        </p:txBody>
      </p:sp>
      <p:pic>
        <p:nvPicPr>
          <p:cNvPr id="19458"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25" y="2357288"/>
            <a:ext cx="8954750" cy="214342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419872" y="5085184"/>
            <a:ext cx="1810111" cy="369332"/>
          </a:xfrm>
          <a:prstGeom prst="rect">
            <a:avLst/>
          </a:prstGeom>
        </p:spPr>
        <p:txBody>
          <a:bodyPr wrap="none">
            <a:spAutoFit/>
          </a:bodyPr>
          <a:lstStyle/>
          <a:p>
            <a:r>
              <a:rPr lang="tr-TR" b="1" dirty="0"/>
              <a:t>İşletme birimleri </a:t>
            </a:r>
            <a:endParaRPr lang="tr-TR" dirty="0"/>
          </a:p>
        </p:txBody>
      </p:sp>
    </p:spTree>
    <p:extLst>
      <p:ext uri="{BB962C8B-B14F-4D97-AF65-F5344CB8AC3E}">
        <p14:creationId xmlns:p14="http://schemas.microsoft.com/office/powerpoint/2010/main" val="39113234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HAYATINDA İLİŞKİLER / </a:t>
            </a:r>
            <a:r>
              <a:rPr lang="tr-TR" sz="3200" b="1" dirty="0" smtClean="0"/>
              <a:t>İş </a:t>
            </a:r>
            <a:r>
              <a:rPr lang="tr-TR" sz="3200" b="1" dirty="0"/>
              <a:t>Yerinde Uyulması Gereken Kurallar </a:t>
            </a:r>
            <a:endParaRPr lang="tr-TR" sz="32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dirty="0"/>
              <a:t>İş Yeri Görgü </a:t>
            </a:r>
            <a:r>
              <a:rPr lang="tr-TR" sz="2800" dirty="0" smtClean="0"/>
              <a:t>Kuralları</a:t>
            </a:r>
          </a:p>
          <a:p>
            <a:pPr algn="just">
              <a:buFont typeface="Wingdings" pitchFamily="2" charset="2"/>
              <a:buChar char="Ø"/>
            </a:pPr>
            <a:r>
              <a:rPr lang="tr-TR" sz="2800" dirty="0"/>
              <a:t>İş Yerinde Dikkat Edilmesi Gereken </a:t>
            </a:r>
            <a:r>
              <a:rPr lang="tr-TR" sz="2800" dirty="0" smtClean="0"/>
              <a:t>Kurallar</a:t>
            </a:r>
          </a:p>
          <a:p>
            <a:pPr algn="just">
              <a:buFont typeface="Wingdings" pitchFamily="2" charset="2"/>
              <a:buChar char="Ø"/>
            </a:pPr>
            <a:r>
              <a:rPr lang="tr-TR" sz="2800" dirty="0"/>
              <a:t>İş Yerinde </a:t>
            </a:r>
            <a:r>
              <a:rPr lang="tr-TR" sz="2800" dirty="0" smtClean="0"/>
              <a:t>Giyim</a:t>
            </a:r>
          </a:p>
          <a:p>
            <a:pPr algn="just">
              <a:buFont typeface="Wingdings" pitchFamily="2" charset="2"/>
              <a:buChar char="Ø"/>
            </a:pPr>
            <a:r>
              <a:rPr lang="tr-TR" sz="2800" dirty="0"/>
              <a:t>İş Yerinde İş Etiğine Uygun Ortamda Çalışmak</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83</a:t>
            </a:fld>
            <a:endParaRPr lang="tr-TR"/>
          </a:p>
        </p:txBody>
      </p:sp>
    </p:spTree>
    <p:extLst>
      <p:ext uri="{BB962C8B-B14F-4D97-AF65-F5344CB8AC3E}">
        <p14:creationId xmlns:p14="http://schemas.microsoft.com/office/powerpoint/2010/main" val="25397959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HAYATINDA İLİŞKİLER / </a:t>
            </a:r>
            <a:r>
              <a:rPr lang="tr-TR" sz="3200" b="1" dirty="0" smtClean="0"/>
              <a:t>İş </a:t>
            </a:r>
            <a:r>
              <a:rPr lang="tr-TR" sz="3200" b="1" dirty="0"/>
              <a:t>Hayatında Çalışanlar ve İlişkileri</a:t>
            </a:r>
            <a:endParaRPr lang="tr-TR" sz="32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a:t>İşletmelerde İç İlişkiler </a:t>
            </a:r>
            <a:endParaRPr lang="tr-TR" sz="2800" b="1" dirty="0" smtClean="0"/>
          </a:p>
          <a:p>
            <a:pPr algn="just"/>
            <a:r>
              <a:rPr lang="tr-TR" sz="2800" dirty="0" smtClean="0"/>
              <a:t>Liderlik</a:t>
            </a:r>
          </a:p>
          <a:p>
            <a:pPr algn="just"/>
            <a:r>
              <a:rPr lang="tr-TR" sz="2800" dirty="0" smtClean="0"/>
              <a:t>Yetki</a:t>
            </a:r>
          </a:p>
          <a:p>
            <a:pPr algn="just"/>
            <a:r>
              <a:rPr lang="tr-TR" sz="2800" dirty="0" smtClean="0"/>
              <a:t>Disiplin</a:t>
            </a:r>
          </a:p>
          <a:p>
            <a:pPr algn="just"/>
            <a:r>
              <a:rPr lang="tr-TR" sz="2800" dirty="0"/>
              <a:t>Yetki </a:t>
            </a:r>
            <a:r>
              <a:rPr lang="tr-TR" sz="2800" dirty="0" smtClean="0"/>
              <a:t>Devri</a:t>
            </a:r>
          </a:p>
          <a:p>
            <a:pPr algn="just"/>
            <a:r>
              <a:rPr lang="tr-TR" sz="2800" dirty="0"/>
              <a:t>Çalışanların </a:t>
            </a:r>
            <a:r>
              <a:rPr lang="tr-TR" sz="2800" dirty="0" smtClean="0"/>
              <a:t>Eğitimi</a:t>
            </a:r>
          </a:p>
          <a:p>
            <a:pPr algn="just"/>
            <a:r>
              <a:rPr lang="tr-TR" sz="2800" dirty="0"/>
              <a:t>Teşvik Tedbirleri</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84</a:t>
            </a:fld>
            <a:endParaRPr lang="tr-TR"/>
          </a:p>
        </p:txBody>
      </p:sp>
    </p:spTree>
    <p:extLst>
      <p:ext uri="{BB962C8B-B14F-4D97-AF65-F5344CB8AC3E}">
        <p14:creationId xmlns:p14="http://schemas.microsoft.com/office/powerpoint/2010/main" val="36514539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HAYATINDA İLİŞKİLER / İş Hayatında Çalışanlar ve İlişkileri</a:t>
            </a:r>
            <a:endParaRPr lang="tr-TR" sz="32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smtClean="0"/>
              <a:t> Çalışanların </a:t>
            </a:r>
            <a:r>
              <a:rPr lang="tr-TR" sz="2800" b="1" dirty="0"/>
              <a:t>Birbirleriyle </a:t>
            </a:r>
            <a:r>
              <a:rPr lang="tr-TR" sz="2800" b="1" dirty="0" smtClean="0"/>
              <a:t>İlişkileri</a:t>
            </a:r>
          </a:p>
          <a:p>
            <a:pPr algn="just"/>
            <a:r>
              <a:rPr lang="tr-TR" sz="2800" dirty="0" smtClean="0"/>
              <a:t>Dayanışma </a:t>
            </a:r>
          </a:p>
          <a:p>
            <a:pPr algn="just"/>
            <a:r>
              <a:rPr lang="tr-TR" sz="2800" dirty="0"/>
              <a:t>Davranış Tahmini </a:t>
            </a:r>
            <a:endParaRPr lang="tr-TR" sz="2800" dirty="0" smtClean="0"/>
          </a:p>
          <a:p>
            <a:pPr algn="just"/>
            <a:r>
              <a:rPr lang="tr-TR" sz="2800" dirty="0"/>
              <a:t>İşe ve Çevreye Uyma </a:t>
            </a:r>
            <a:endParaRPr lang="tr-TR" sz="2800" dirty="0" smtClean="0"/>
          </a:p>
          <a:p>
            <a:pPr algn="just"/>
            <a:r>
              <a:rPr lang="tr-TR" sz="2800" dirty="0"/>
              <a:t>Ortak Amaçlı Kuruluşlar</a:t>
            </a:r>
            <a:r>
              <a:rPr lang="tr-TR" sz="2800" b="1" dirty="0"/>
              <a:t> </a:t>
            </a:r>
            <a:endParaRPr lang="tr-TR" sz="2800"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85</a:t>
            </a:fld>
            <a:endParaRPr lang="tr-TR"/>
          </a:p>
        </p:txBody>
      </p:sp>
    </p:spTree>
    <p:extLst>
      <p:ext uri="{BB962C8B-B14F-4D97-AF65-F5344CB8AC3E}">
        <p14:creationId xmlns:p14="http://schemas.microsoft.com/office/powerpoint/2010/main" val="11047370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HAYATINDA İLİŞKİLER / İş Hayatında Çalışanlar ve İlişkileri</a:t>
            </a:r>
            <a:endParaRPr lang="tr-TR" sz="32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smtClean="0"/>
              <a:t> İşletmelerde </a:t>
            </a:r>
            <a:r>
              <a:rPr lang="tr-TR" sz="2800" b="1" dirty="0"/>
              <a:t>Dış </a:t>
            </a:r>
            <a:r>
              <a:rPr lang="tr-TR" sz="2800" b="1" dirty="0" smtClean="0"/>
              <a:t>İlişkiler</a:t>
            </a:r>
          </a:p>
          <a:p>
            <a:pPr algn="just"/>
            <a:r>
              <a:rPr lang="tr-TR" sz="2800" dirty="0" smtClean="0"/>
              <a:t>Müşterilerle </a:t>
            </a:r>
            <a:r>
              <a:rPr lang="tr-TR" sz="2800" dirty="0"/>
              <a:t>İlişkiler </a:t>
            </a:r>
            <a:endParaRPr lang="tr-TR" sz="2800" dirty="0" smtClean="0"/>
          </a:p>
          <a:p>
            <a:pPr algn="just"/>
            <a:r>
              <a:rPr lang="tr-TR" sz="2800" dirty="0"/>
              <a:t>Ortaklarla İlişkiler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86</a:t>
            </a:fld>
            <a:endParaRPr lang="tr-TR"/>
          </a:p>
        </p:txBody>
      </p:sp>
    </p:spTree>
    <p:extLst>
      <p:ext uri="{BB962C8B-B14F-4D97-AF65-F5344CB8AC3E}">
        <p14:creationId xmlns:p14="http://schemas.microsoft.com/office/powerpoint/2010/main" val="1346486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a:t>5. SANAT ETKİNLİKLERİNİ TAKİP ETME </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87</a:t>
            </a:fld>
            <a:endParaRPr lang="tr-TR"/>
          </a:p>
        </p:txBody>
      </p:sp>
    </p:spTree>
    <p:extLst>
      <p:ext uri="{BB962C8B-B14F-4D97-AF65-F5344CB8AC3E}">
        <p14:creationId xmlns:p14="http://schemas.microsoft.com/office/powerpoint/2010/main" val="15256281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200" b="1" dirty="0"/>
              <a:t>SANAT ETKİNLİKLERİNİ TAKİP ETME </a:t>
            </a:r>
            <a:r>
              <a:rPr lang="tr-TR" sz="3200" b="1" dirty="0" smtClean="0"/>
              <a:t>/ </a:t>
            </a:r>
            <a:r>
              <a:rPr lang="tr-TR" sz="3200" b="1" dirty="0"/>
              <a:t>Sanatın </a:t>
            </a:r>
            <a:r>
              <a:rPr lang="tr-TR" sz="3200" b="1" dirty="0" smtClean="0"/>
              <a:t>Tanımı</a:t>
            </a:r>
            <a:endParaRPr lang="tr-TR" sz="3200" b="1" dirty="0"/>
          </a:p>
        </p:txBody>
      </p:sp>
      <p:sp>
        <p:nvSpPr>
          <p:cNvPr id="8" name="İçerik Yer Tutucusu 7"/>
          <p:cNvSpPr>
            <a:spLocks noGrp="1"/>
          </p:cNvSpPr>
          <p:nvPr>
            <p:ph idx="1"/>
          </p:nvPr>
        </p:nvSpPr>
        <p:spPr/>
        <p:txBody>
          <a:bodyPr>
            <a:normAutofit/>
          </a:bodyPr>
          <a:lstStyle/>
          <a:p>
            <a:pPr marL="0" indent="0" algn="just">
              <a:buNone/>
            </a:pPr>
            <a:r>
              <a:rPr lang="tr-TR" sz="2800" b="1" dirty="0"/>
              <a:t>Sanatın Tanımı </a:t>
            </a:r>
            <a:endParaRPr lang="tr-TR" sz="2800" dirty="0"/>
          </a:p>
          <a:p>
            <a:pPr marL="0" indent="0" algn="just">
              <a:buNone/>
            </a:pPr>
            <a:r>
              <a:rPr lang="tr-TR" sz="2800" dirty="0"/>
              <a:t>Yapılan bir iş veya hareketin güzel, gelişmiş ve etkileyici bir biçimde görünmesi, onu bir sanat olarak tanımlamamıza yetmektedir. Güzel sanatlar ise insanların tabiat karşısındaki duygu ve düşüncelerini çizgi, renk, biçim, ses, söz ve ritim gibi unsurlarla güzel ve etkili biçimde ve kişisel bir üslupla ifade etme çabasından doğan ruhsal bir faaliyettir. </a:t>
            </a:r>
          </a:p>
        </p:txBody>
      </p:sp>
      <p:sp>
        <p:nvSpPr>
          <p:cNvPr id="4" name="Veri Yer Tutucusu 3"/>
          <p:cNvSpPr>
            <a:spLocks noGrp="1"/>
          </p:cNvSpPr>
          <p:nvPr>
            <p:ph type="dt" sz="half" idx="10"/>
          </p:nvPr>
        </p:nvSpPr>
        <p:spPr/>
        <p:txBody>
          <a:bodyPr/>
          <a:lstStyle/>
          <a:p>
            <a:fld id="{A796417F-A56C-4E7A-B803-A04EB645529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88</a:t>
            </a:fld>
            <a:endParaRPr lang="tr-TR"/>
          </a:p>
        </p:txBody>
      </p:sp>
    </p:spTree>
    <p:extLst>
      <p:ext uri="{BB962C8B-B14F-4D97-AF65-F5344CB8AC3E}">
        <p14:creationId xmlns:p14="http://schemas.microsoft.com/office/powerpoint/2010/main" val="29367383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200" b="1" dirty="0"/>
              <a:t>SANAT ETKİNLİKLERİNİ TAKİP ETME / </a:t>
            </a:r>
            <a:r>
              <a:rPr lang="tr-TR" sz="3200" b="1" dirty="0" smtClean="0"/>
              <a:t>Temel </a:t>
            </a:r>
            <a:r>
              <a:rPr lang="tr-TR" sz="3200" b="1" dirty="0"/>
              <a:t>Terimler </a:t>
            </a:r>
            <a:endParaRPr lang="tr-TR" sz="3200" dirty="0"/>
          </a:p>
        </p:txBody>
      </p:sp>
      <p:sp>
        <p:nvSpPr>
          <p:cNvPr id="8" name="İçerik Yer Tutucusu 7"/>
          <p:cNvSpPr>
            <a:spLocks noGrp="1"/>
          </p:cNvSpPr>
          <p:nvPr>
            <p:ph idx="1"/>
          </p:nvPr>
        </p:nvSpPr>
        <p:spPr/>
        <p:txBody>
          <a:bodyPr>
            <a:normAutofit fontScale="77500" lnSpcReduction="20000"/>
          </a:bodyPr>
          <a:lstStyle/>
          <a:p>
            <a:pPr algn="just"/>
            <a:r>
              <a:rPr lang="tr-TR" dirty="0" smtClean="0"/>
              <a:t>Sanatçı</a:t>
            </a:r>
          </a:p>
          <a:p>
            <a:pPr algn="just"/>
            <a:r>
              <a:rPr lang="tr-TR" dirty="0" smtClean="0"/>
              <a:t>Estetik</a:t>
            </a:r>
          </a:p>
          <a:p>
            <a:pPr algn="just"/>
            <a:r>
              <a:rPr lang="tr-TR" dirty="0"/>
              <a:t>Sanat </a:t>
            </a:r>
            <a:r>
              <a:rPr lang="tr-TR" dirty="0" smtClean="0"/>
              <a:t>Yapıtı</a:t>
            </a:r>
          </a:p>
          <a:p>
            <a:pPr algn="just"/>
            <a:r>
              <a:rPr lang="tr-TR" dirty="0" smtClean="0"/>
              <a:t>Yaratıcılık</a:t>
            </a:r>
          </a:p>
          <a:p>
            <a:pPr algn="just"/>
            <a:r>
              <a:rPr lang="tr-TR" dirty="0" smtClean="0"/>
              <a:t>Deha</a:t>
            </a:r>
          </a:p>
          <a:p>
            <a:pPr algn="just"/>
            <a:r>
              <a:rPr lang="tr-TR" dirty="0"/>
              <a:t>Sanatsal </a:t>
            </a:r>
            <a:r>
              <a:rPr lang="tr-TR" dirty="0" smtClean="0"/>
              <a:t>Yaratma</a:t>
            </a:r>
          </a:p>
          <a:p>
            <a:pPr algn="just"/>
            <a:r>
              <a:rPr lang="tr-TR" dirty="0"/>
              <a:t>Sanat </a:t>
            </a:r>
            <a:r>
              <a:rPr lang="tr-TR" dirty="0" smtClean="0"/>
              <a:t>Kuramı</a:t>
            </a:r>
          </a:p>
          <a:p>
            <a:pPr algn="just"/>
            <a:r>
              <a:rPr lang="tr-TR" dirty="0"/>
              <a:t>Sanat </a:t>
            </a:r>
            <a:r>
              <a:rPr lang="tr-TR" dirty="0" smtClean="0"/>
              <a:t>Eleştirisi</a:t>
            </a:r>
          </a:p>
          <a:p>
            <a:pPr algn="just"/>
            <a:r>
              <a:rPr lang="tr-TR" dirty="0"/>
              <a:t>Sanat </a:t>
            </a:r>
            <a:r>
              <a:rPr lang="tr-TR" dirty="0" smtClean="0"/>
              <a:t>Felsefesi</a:t>
            </a:r>
          </a:p>
          <a:p>
            <a:pPr algn="just"/>
            <a:r>
              <a:rPr lang="tr-TR" dirty="0"/>
              <a:t>Sanat </a:t>
            </a:r>
            <a:r>
              <a:rPr lang="tr-TR" dirty="0" smtClean="0"/>
              <a:t>Sosyolojisi</a:t>
            </a:r>
          </a:p>
          <a:p>
            <a:pPr algn="just"/>
            <a:r>
              <a:rPr lang="tr-TR" dirty="0"/>
              <a:t>Sanat Tarihi</a:t>
            </a:r>
          </a:p>
        </p:txBody>
      </p:sp>
      <p:sp>
        <p:nvSpPr>
          <p:cNvPr id="4" name="Veri Yer Tutucusu 3"/>
          <p:cNvSpPr>
            <a:spLocks noGrp="1"/>
          </p:cNvSpPr>
          <p:nvPr>
            <p:ph type="dt" sz="half" idx="10"/>
          </p:nvPr>
        </p:nvSpPr>
        <p:spPr/>
        <p:txBody>
          <a:bodyPr/>
          <a:lstStyle/>
          <a:p>
            <a:fld id="{A796417F-A56C-4E7A-B803-A04EB645529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89</a:t>
            </a:fld>
            <a:endParaRPr lang="tr-TR"/>
          </a:p>
        </p:txBody>
      </p:sp>
    </p:spTree>
    <p:extLst>
      <p:ext uri="{BB962C8B-B14F-4D97-AF65-F5344CB8AC3E}">
        <p14:creationId xmlns:p14="http://schemas.microsoft.com/office/powerpoint/2010/main" val="261611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İLETİŞİM </a:t>
            </a:r>
            <a:r>
              <a:rPr lang="tr-TR" sz="3200" dirty="0" smtClean="0"/>
              <a:t>/ </a:t>
            </a:r>
            <a:r>
              <a:rPr lang="tr-TR" sz="3200" b="1" dirty="0" smtClean="0"/>
              <a:t>İLETİŞİMİN ÖGELERİ </a:t>
            </a:r>
            <a:endParaRPr lang="tr-T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486" y="1628801"/>
            <a:ext cx="656188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203848" y="5661248"/>
            <a:ext cx="2262799" cy="369332"/>
          </a:xfrm>
          <a:prstGeom prst="rect">
            <a:avLst/>
          </a:prstGeom>
        </p:spPr>
        <p:txBody>
          <a:bodyPr wrap="none">
            <a:spAutoFit/>
          </a:bodyPr>
          <a:lstStyle/>
          <a:p>
            <a:r>
              <a:rPr lang="tr-TR" b="1" dirty="0"/>
              <a:t>İletişim süreci şeması </a:t>
            </a:r>
            <a:endParaRPr lang="tr-TR" dirty="0"/>
          </a:p>
        </p:txBody>
      </p:sp>
      <p:sp>
        <p:nvSpPr>
          <p:cNvPr id="7" name="Veri Yer Tutucusu 6"/>
          <p:cNvSpPr>
            <a:spLocks noGrp="1"/>
          </p:cNvSpPr>
          <p:nvPr>
            <p:ph type="dt" sz="half" idx="10"/>
          </p:nvPr>
        </p:nvSpPr>
        <p:spPr/>
        <p:txBody>
          <a:bodyPr/>
          <a:lstStyle/>
          <a:p>
            <a:fld id="{9CB81B15-D1D1-4754-8399-243F1B33906D}"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ETKİLİ İLETİŞİM / Öğr.Gör.Caner BULUT</a:t>
            </a:r>
            <a:endParaRPr lang="tr-TR"/>
          </a:p>
        </p:txBody>
      </p:sp>
      <p:sp>
        <p:nvSpPr>
          <p:cNvPr id="9" name="Slayt Numarası Yer Tutucusu 8"/>
          <p:cNvSpPr>
            <a:spLocks noGrp="1"/>
          </p:cNvSpPr>
          <p:nvPr>
            <p:ph type="sldNum" sz="quarter" idx="12"/>
          </p:nvPr>
        </p:nvSpPr>
        <p:spPr/>
        <p:txBody>
          <a:bodyPr/>
          <a:lstStyle/>
          <a:p>
            <a:fld id="{57870062-120C-49DA-8415-169823B03745}" type="slidenum">
              <a:rPr lang="tr-TR" smtClean="0"/>
              <a:t>9</a:t>
            </a:fld>
            <a:endParaRPr lang="tr-TR"/>
          </a:p>
        </p:txBody>
      </p:sp>
    </p:spTree>
    <p:extLst>
      <p:ext uri="{BB962C8B-B14F-4D97-AF65-F5344CB8AC3E}">
        <p14:creationId xmlns:p14="http://schemas.microsoft.com/office/powerpoint/2010/main" val="41653962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SANAT ETKİNLİKLERİNİ TAKİP ETME </a:t>
            </a:r>
            <a:r>
              <a:rPr lang="tr-TR" sz="3200" b="1" dirty="0" smtClean="0"/>
              <a:t>/</a:t>
            </a:r>
            <a:r>
              <a:rPr lang="tr-TR" sz="3200" b="1" dirty="0"/>
              <a:t> Sanatın Gerekliliği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"Sanat insanın dünyayı tanıyıp değiştirebilmesi için gereklidir. Ama salt özünde taşıdığı büyü yüzünden de gereklidir." </a:t>
            </a:r>
            <a:r>
              <a:rPr lang="tr-TR" sz="2800" dirty="0" err="1"/>
              <a:t>Ernst</a:t>
            </a:r>
            <a:r>
              <a:rPr lang="tr-TR" sz="2800" dirty="0"/>
              <a:t> FİSHER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90</a:t>
            </a:fld>
            <a:endParaRPr lang="tr-TR"/>
          </a:p>
        </p:txBody>
      </p:sp>
    </p:spTree>
    <p:extLst>
      <p:ext uri="{BB962C8B-B14F-4D97-AF65-F5344CB8AC3E}">
        <p14:creationId xmlns:p14="http://schemas.microsoft.com/office/powerpoint/2010/main" val="13677263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SANAT ETKİNLİKLERİNİ TAKİP ETME / </a:t>
            </a:r>
            <a:r>
              <a:rPr lang="tr-TR" sz="3200" b="1" dirty="0" smtClean="0"/>
              <a:t>Sanatın </a:t>
            </a:r>
            <a:r>
              <a:rPr lang="tr-TR" sz="3200" b="1" dirty="0"/>
              <a:t>Toplumsal Yaşama Etkisi</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Sanat, sanatçı ve toplum birbiriyle etkileşim hâlindedir. </a:t>
            </a:r>
          </a:p>
          <a:p>
            <a:pPr marL="0" indent="0" algn="just">
              <a:buNone/>
            </a:pPr>
            <a:r>
              <a:rPr lang="tr-TR" sz="2800" dirty="0"/>
              <a:t>Toplumsal yaşam sanatçıyı, toplumu ve sanat eserini, sanat eseri de toplumu etkilemektedir. Sanatçı, yaşadığı çağın özelliklerinden, toplumunun dinî inançları, dil ve edebiyat birikimi, yaşama biçimleri ve coğrafyasından beslenir ve etkilenir, ortaya koyduğu eserlerle toplumu etkiler. Sanat eseri yapıldığı dönemin kültürel, teknolojik, toplumsal, mimari özelliklerini taşır.</a:t>
            </a:r>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91</a:t>
            </a:fld>
            <a:endParaRPr lang="tr-TR"/>
          </a:p>
        </p:txBody>
      </p:sp>
    </p:spTree>
    <p:extLst>
      <p:ext uri="{BB962C8B-B14F-4D97-AF65-F5344CB8AC3E}">
        <p14:creationId xmlns:p14="http://schemas.microsoft.com/office/powerpoint/2010/main" val="4065694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SANAT ETKİNLİKLERİNİ TAKİP ETME / </a:t>
            </a:r>
            <a:r>
              <a:rPr lang="tr-TR" sz="3200" b="1" dirty="0" smtClean="0"/>
              <a:t>Başlıca </a:t>
            </a:r>
            <a:r>
              <a:rPr lang="tr-TR" sz="3200" b="1" dirty="0"/>
              <a:t>Sanat Alanları</a:t>
            </a:r>
            <a:endParaRPr lang="tr-TR" sz="3200" dirty="0"/>
          </a:p>
        </p:txBody>
      </p:sp>
      <p:sp>
        <p:nvSpPr>
          <p:cNvPr id="3" name="İçerik Yer Tutucusu 2"/>
          <p:cNvSpPr>
            <a:spLocks noGrp="1"/>
          </p:cNvSpPr>
          <p:nvPr>
            <p:ph sz="half" idx="1"/>
          </p:nvPr>
        </p:nvSpPr>
        <p:spPr>
          <a:xfrm>
            <a:off x="457200" y="1600200"/>
            <a:ext cx="3826768" cy="4525963"/>
          </a:xfrm>
        </p:spPr>
        <p:txBody>
          <a:bodyPr/>
          <a:lstStyle/>
          <a:p>
            <a:pPr marL="514350" indent="-514350" algn="just">
              <a:buFont typeface="+mj-lt"/>
              <a:buAutoNum type="arabicPeriod"/>
            </a:pPr>
            <a:endParaRPr lang="tr-TR" b="1" dirty="0" smtClean="0"/>
          </a:p>
          <a:p>
            <a:pPr marL="514350" indent="-514350" algn="just">
              <a:buFont typeface="+mj-lt"/>
              <a:buAutoNum type="arabicPeriod"/>
            </a:pPr>
            <a:endParaRPr lang="tr-TR" b="1" dirty="0"/>
          </a:p>
          <a:p>
            <a:pPr marL="514350" indent="-514350" algn="just">
              <a:buFont typeface="+mj-lt"/>
              <a:buAutoNum type="arabicPeriod"/>
            </a:pPr>
            <a:endParaRPr lang="tr-TR" b="1" dirty="0" smtClean="0"/>
          </a:p>
          <a:p>
            <a:pPr marL="0" indent="0" algn="just">
              <a:buNone/>
            </a:pPr>
            <a:r>
              <a:rPr lang="tr-TR" b="1" dirty="0" smtClean="0"/>
              <a:t>Görsel </a:t>
            </a:r>
            <a:r>
              <a:rPr lang="tr-TR" b="1" dirty="0"/>
              <a:t>Sanatlar </a:t>
            </a:r>
            <a:endParaRPr lang="tr-TR" b="1" dirty="0" smtClean="0"/>
          </a:p>
          <a:p>
            <a:pPr marL="0" indent="0" algn="just">
              <a:buNone/>
            </a:pPr>
            <a:r>
              <a:rPr lang="tr-TR" b="1" dirty="0" smtClean="0"/>
              <a:t>(</a:t>
            </a:r>
            <a:r>
              <a:rPr lang="tr-TR" b="1" dirty="0"/>
              <a:t>Plastik Sanatlar</a:t>
            </a:r>
            <a:r>
              <a:rPr lang="tr-TR" b="1" dirty="0" smtClean="0"/>
              <a:t>)</a:t>
            </a:r>
          </a:p>
          <a:p>
            <a:pPr marL="0" indent="0" algn="just">
              <a:buNone/>
            </a:pPr>
            <a:endParaRPr lang="tr-TR" dirty="0"/>
          </a:p>
        </p:txBody>
      </p:sp>
      <p:sp>
        <p:nvSpPr>
          <p:cNvPr id="4" name="Veri Yer Tutucusu 3"/>
          <p:cNvSpPr>
            <a:spLocks noGrp="1"/>
          </p:cNvSpPr>
          <p:nvPr>
            <p:ph type="dt" sz="half" idx="10"/>
          </p:nvPr>
        </p:nvSpPr>
        <p:spPr/>
        <p:txBody>
          <a:bodyPr/>
          <a:lstStyle/>
          <a:p>
            <a:fld id="{AC18F9A3-C305-401F-B706-8159DCCD82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ETKİLİ İLETİŞİM / Öğr.Gör.Caner BULUT</a:t>
            </a:r>
            <a:endParaRPr lang="tr-TR"/>
          </a:p>
        </p:txBody>
      </p:sp>
      <p:sp>
        <p:nvSpPr>
          <p:cNvPr id="6" name="Slayt Numarası Yer Tutucusu 5"/>
          <p:cNvSpPr>
            <a:spLocks noGrp="1"/>
          </p:cNvSpPr>
          <p:nvPr>
            <p:ph type="sldNum" sz="quarter" idx="12"/>
          </p:nvPr>
        </p:nvSpPr>
        <p:spPr/>
        <p:txBody>
          <a:bodyPr/>
          <a:lstStyle/>
          <a:p>
            <a:fld id="{57870062-120C-49DA-8415-169823B03745}" type="slidenum">
              <a:rPr lang="tr-TR" smtClean="0"/>
              <a:t>92</a:t>
            </a:fld>
            <a:endParaRPr lang="tr-T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72816"/>
            <a:ext cx="424204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479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SANAT ETKİNLİKLERİNİ TAKİP ETME / Başlıca Sanat Alanları</a:t>
            </a:r>
            <a:endParaRPr lang="tr-TR" sz="3200" dirty="0"/>
          </a:p>
        </p:txBody>
      </p:sp>
      <p:sp>
        <p:nvSpPr>
          <p:cNvPr id="3" name="İçerik Yer Tutucusu 2"/>
          <p:cNvSpPr>
            <a:spLocks noGrp="1"/>
          </p:cNvSpPr>
          <p:nvPr>
            <p:ph sz="half" idx="1"/>
          </p:nvPr>
        </p:nvSpPr>
        <p:spPr>
          <a:xfrm>
            <a:off x="611560" y="1700808"/>
            <a:ext cx="3384376" cy="4525963"/>
          </a:xfrm>
        </p:spPr>
        <p:txBody>
          <a:bodyPr/>
          <a:lstStyle/>
          <a:p>
            <a:pPr marL="0" indent="0">
              <a:buNone/>
            </a:pPr>
            <a:endParaRPr lang="tr-TR" b="1" dirty="0"/>
          </a:p>
          <a:p>
            <a:pPr marL="0" indent="0">
              <a:buNone/>
            </a:pPr>
            <a:endParaRPr lang="tr-TR" b="1" dirty="0" smtClean="0"/>
          </a:p>
          <a:p>
            <a:pPr marL="0" indent="0">
              <a:buNone/>
            </a:pPr>
            <a:endParaRPr lang="tr-TR" b="1" dirty="0"/>
          </a:p>
          <a:p>
            <a:pPr marL="0" indent="0">
              <a:buNone/>
            </a:pPr>
            <a:r>
              <a:rPr lang="tr-TR" b="1" dirty="0" smtClean="0"/>
              <a:t>2. İşitsel </a:t>
            </a:r>
            <a:r>
              <a:rPr lang="tr-TR" b="1" dirty="0"/>
              <a:t>Sanatlar (Fonetik Sanatlar) </a:t>
            </a:r>
            <a:endParaRPr lang="tr-TR" dirty="0"/>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93</a:t>
            </a:fld>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772816"/>
            <a:ext cx="446491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2608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4161" y="332656"/>
            <a:ext cx="8229600" cy="1143000"/>
          </a:xfrm>
        </p:spPr>
        <p:txBody>
          <a:bodyPr>
            <a:noAutofit/>
          </a:bodyPr>
          <a:lstStyle/>
          <a:p>
            <a:r>
              <a:rPr lang="tr-TR" sz="3200" b="1" dirty="0"/>
              <a:t>SANAT ETKİNLİKLERİNİ TAKİP ETME / Başlıca Sanat Alanları</a:t>
            </a:r>
            <a:endParaRPr lang="tr-TR" sz="3200" dirty="0"/>
          </a:p>
        </p:txBody>
      </p:sp>
      <p:sp>
        <p:nvSpPr>
          <p:cNvPr id="3" name="İçerik Yer Tutucusu 2"/>
          <p:cNvSpPr>
            <a:spLocks noGrp="1"/>
          </p:cNvSpPr>
          <p:nvPr>
            <p:ph sz="half" idx="1"/>
          </p:nvPr>
        </p:nvSpPr>
        <p:spPr>
          <a:xfrm>
            <a:off x="457200" y="1600200"/>
            <a:ext cx="3106688" cy="4525963"/>
          </a:xfrm>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3. Ritmik </a:t>
            </a:r>
            <a:r>
              <a:rPr lang="tr-TR" b="1" dirty="0"/>
              <a:t>Sanatlar (Bileşik Sanatlar) </a:t>
            </a:r>
            <a:endParaRPr lang="tr-TR" dirty="0"/>
          </a:p>
        </p:txBody>
      </p:sp>
      <p:sp>
        <p:nvSpPr>
          <p:cNvPr id="5" name="Veri Yer Tutucusu 4"/>
          <p:cNvSpPr>
            <a:spLocks noGrp="1"/>
          </p:cNvSpPr>
          <p:nvPr>
            <p:ph type="dt" sz="half" idx="10"/>
          </p:nvPr>
        </p:nvSpPr>
        <p:spPr/>
        <p:txBody>
          <a:bodyPr/>
          <a:lstStyle/>
          <a:p>
            <a:fld id="{7EB5E509-9CB7-4392-A950-CAFBE3A8BC4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ETKİLİ İLETİŞİM / Öğr.Gör.Caner BULUT</a:t>
            </a:r>
            <a:endParaRPr lang="tr-TR"/>
          </a:p>
        </p:txBody>
      </p:sp>
      <p:sp>
        <p:nvSpPr>
          <p:cNvPr id="7" name="Slayt Numarası Yer Tutucusu 6"/>
          <p:cNvSpPr>
            <a:spLocks noGrp="1"/>
          </p:cNvSpPr>
          <p:nvPr>
            <p:ph type="sldNum" sz="quarter" idx="12"/>
          </p:nvPr>
        </p:nvSpPr>
        <p:spPr/>
        <p:txBody>
          <a:bodyPr/>
          <a:lstStyle/>
          <a:p>
            <a:fld id="{57870062-120C-49DA-8415-169823B03745}" type="slidenum">
              <a:rPr lang="tr-TR" smtClean="0"/>
              <a:t>94</a:t>
            </a:fld>
            <a:endParaRPr lang="tr-T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36" y="1726307"/>
            <a:ext cx="4818112" cy="436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2906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5572</Words>
  <Application>Microsoft Office PowerPoint</Application>
  <PresentationFormat>Ekran Gösterisi (4:3)</PresentationFormat>
  <Paragraphs>647</Paragraphs>
  <Slides>94</Slides>
  <Notes>1</Notes>
  <HiddenSlides>0</HiddenSlides>
  <MMClips>0</MMClips>
  <ScaleCrop>false</ScaleCrop>
  <HeadingPairs>
    <vt:vector size="4" baseType="variant">
      <vt:variant>
        <vt:lpstr>Tema</vt:lpstr>
      </vt:variant>
      <vt:variant>
        <vt:i4>2</vt:i4>
      </vt:variant>
      <vt:variant>
        <vt:lpstr>Slayt Başlıkları</vt:lpstr>
      </vt:variant>
      <vt:variant>
        <vt:i4>94</vt:i4>
      </vt:variant>
    </vt:vector>
  </HeadingPairs>
  <TitlesOfParts>
    <vt:vector size="96" baseType="lpstr">
      <vt:lpstr>Ofis Teması</vt:lpstr>
      <vt:lpstr>Üst Düzey</vt:lpstr>
      <vt:lpstr>      Bu proje Avrupa Birliği ve Türkiye Cumhuriyeti tarafından finanse edilmektedir. </vt:lpstr>
      <vt:lpstr>ETKİLİ İLETİŞİM</vt:lpstr>
      <vt:lpstr>1. İLETİŞİM</vt:lpstr>
      <vt:lpstr>İLETİŞİM /İLETİŞİMİN TANIMI </vt:lpstr>
      <vt:lpstr>İLETİŞİM /İLETİŞİMİN TANIMI </vt:lpstr>
      <vt:lpstr>İLETİŞİM /İLETİŞİMİN TANIMI </vt:lpstr>
      <vt:lpstr>İLETİŞİM /İLETİŞİMİN TANIMI </vt:lpstr>
      <vt:lpstr>İLETİŞİM / İLETİŞİMİN ÖGELERİ </vt:lpstr>
      <vt:lpstr>İLETİŞİM / İLETİŞİMİN ÖGELERİ </vt:lpstr>
      <vt:lpstr>İLETİŞİM / KAYNAK (GÖNDERİCİ) </vt:lpstr>
      <vt:lpstr>İLETİŞİM / KAYNAK (GÖNDERİCİ)</vt:lpstr>
      <vt:lpstr>İLETİŞİM / KODLAMA </vt:lpstr>
      <vt:lpstr>İLETİŞİM / MESAJ (İLETİ) </vt:lpstr>
      <vt:lpstr>İLETİŞİM / MESAJ (İLETİ) </vt:lpstr>
      <vt:lpstr>İLETİŞİM / İLETİŞİM KANALI </vt:lpstr>
      <vt:lpstr>İLETİŞİM / İLETİŞİM KANALI </vt:lpstr>
      <vt:lpstr>İLETİŞİM / KOD ÇÖZME </vt:lpstr>
      <vt:lpstr>İLETİŞİM / ALICI (HEDEF) </vt:lpstr>
      <vt:lpstr>İLETİŞİM / ALGILAMA (FİLTRELEME) </vt:lpstr>
      <vt:lpstr>İLETİŞİM / ALGILAMA (FİLTRELEME) </vt:lpstr>
      <vt:lpstr>İLETİŞİM / GERİ BİLDİRİM </vt:lpstr>
      <vt:lpstr>İLETİŞİM / GERİ BİLDİRİM </vt:lpstr>
      <vt:lpstr>İLETİŞİM / GÜRÜLTÜ </vt:lpstr>
      <vt:lpstr>ETKİLİ İLETİŞİM</vt:lpstr>
      <vt:lpstr>ETKİLİ İLETİŞİM</vt:lpstr>
      <vt:lpstr>ETKİLİ İLETİŞİM</vt:lpstr>
      <vt:lpstr>ETKİLİ İLETİŞİM/ETKİLİ İLETİŞİM KURMADA UYGULANABİLECEK YÖNTEMLER </vt:lpstr>
      <vt:lpstr>ETKİLİ İLETİŞİM/ETKİLİ İLETİŞİM KURMADA UYGULANABİLECEK YÖNTEMLER </vt:lpstr>
      <vt:lpstr>ETKİLİ İLETİŞİM/ETKİLİ İLETİŞİM KURMADA UYGULANABİLECEK YÖNTEMLER </vt:lpstr>
      <vt:lpstr>ETKİLİ İLETİŞİM/ETKİLİ İLETİŞİM KURMADA UYGULANABİLECEK YÖNTEMLER </vt:lpstr>
      <vt:lpstr>ETKİLİ İLETİŞİM/ETKİLİ İLETİŞİM KURMADA UYGULANABİLECEK YÖNTEMLER </vt:lpstr>
      <vt:lpstr>ETKİLİ İLETİŞİM/ETKİLİ İLETİŞİM KURMADA UYGULANABİLECEK YÖNTEMLER </vt:lpstr>
      <vt:lpstr>ETKİLİ İLETİŞİM/ETKİLİ İLETİŞİM KURMADA UYGULANABİLECEK YÖNTEMLER </vt:lpstr>
      <vt:lpstr>ETKİLİ İLETİŞİM/İYİ BİR DİNLEYİCİNİN ÖZELLİKLERİ  </vt:lpstr>
      <vt:lpstr>ETKİLİ İLETİŞİM/İYİ BİR DİNLEYİCİNİN ÖZELLİKLERİ</vt:lpstr>
      <vt:lpstr>İLETİŞİM TÜRLERİ / SÖZSÜZ İLETİŞİM </vt:lpstr>
      <vt:lpstr>İLETİŞİM TÜRLERİ / SÖZSÜZ İLETİŞİM </vt:lpstr>
      <vt:lpstr>İLETİŞİM TÜRLERİ / SÖZSÜZ İLETİŞİM </vt:lpstr>
      <vt:lpstr>İLETİŞİM TÜRLERİ / SÖZSÜZ İLETİŞİM </vt:lpstr>
      <vt:lpstr>İLETİŞİM TÜRLERİ / SÖZSÜZ İLETİŞİM </vt:lpstr>
      <vt:lpstr>İLETİŞİM TÜRLERİ / SÖZLÜ İLETİŞİM </vt:lpstr>
      <vt:lpstr>İLETİŞİM TÜRLERİ / SÖZLÜ İLETİŞİM </vt:lpstr>
      <vt:lpstr>İLETİŞİM Türleri / Sözlü İletişim </vt:lpstr>
      <vt:lpstr>İLETİŞİM TÜRLERİ / SÖZLÜ İLETİŞİM </vt:lpstr>
      <vt:lpstr>İLETİŞİM TÜRLERİ / YAZILI İLETİŞİM </vt:lpstr>
      <vt:lpstr>İLETİŞİM TÜRLERİ / YAZILI İLETİŞİM </vt:lpstr>
      <vt:lpstr>İLETİŞİM TÜRLERİ / İLETİŞİM ARAÇLARI  </vt:lpstr>
      <vt:lpstr>2. KENDİNİ GELİŞTİRME</vt:lpstr>
      <vt:lpstr>KENDİNİ GELİŞTİRME / Kendini Tanıma   </vt:lpstr>
      <vt:lpstr>KENDİNİ GELİŞTİRME / Bireysel Özellikler </vt:lpstr>
      <vt:lpstr>KENDİNİ GELİŞTİRME / Bireysel Özellikler </vt:lpstr>
      <vt:lpstr>KENDİNİ GELİŞTİRME / Zihinsel Özellikler </vt:lpstr>
      <vt:lpstr>KENDİNİ GELİŞTİRME / Zihinsel Özellikler </vt:lpstr>
      <vt:lpstr>KENDİNİ GELİŞTİRME / Ruhsal Özellikler </vt:lpstr>
      <vt:lpstr>KENDİNİ GELİŞTİRME / Kendini Geliştirme</vt:lpstr>
      <vt:lpstr>KENDİNİ GELİŞTİRME / Kendini Geliştirme</vt:lpstr>
      <vt:lpstr>KENDİNİ GELİŞTİRME / Kendini Geliştirme</vt:lpstr>
      <vt:lpstr>KENDİNİ GELİŞTİRME / Kendini Geliştirme</vt:lpstr>
      <vt:lpstr>KENDİNİ GELİŞTİRME / Kendini Geliştirme</vt:lpstr>
      <vt:lpstr>KENDİNİ GELİŞTİRME / Kendini Geliştirme</vt:lpstr>
      <vt:lpstr>KENDİNİ GELİŞTİRME / Becerilerini Geliştirmek </vt:lpstr>
      <vt:lpstr>3. İNSAN İLİŞKİLERİNİ DÜZENLEYEN KURALLAR</vt:lpstr>
      <vt:lpstr>İNSAN İLİŞKİLERİNİ DÜZENLEYEN KURALLAR / Toplum Hayatını Düzenleyen Kurallar </vt:lpstr>
      <vt:lpstr>İNSAN İLİŞKİLERİNİ DÜZENLEYEN KURALLAR / Toplum Hayatını Düzenleyen Kurallar </vt:lpstr>
      <vt:lpstr>İNSAN İLİŞKİLERİNİ DÜZENLEYEN KURALLAR / Görgü Kuralları </vt:lpstr>
      <vt:lpstr>İNSAN İLİŞKİLERİNİ DÜZENLEYEN KURALLAR / Görgü Kuralları </vt:lpstr>
      <vt:lpstr>İNSAN İLİŞKİLERİNİ DÜZENLEYEN KURALLAR / Görgü Kuralları </vt:lpstr>
      <vt:lpstr>İNSAN İLİŞKİLERİNİ DÜZENLEYEN KURALLAR / Örf ve Adetler </vt:lpstr>
      <vt:lpstr>İNSAN İLİŞKİLERİNİ DÜZENLEYEN KURALLAR / Dini Kurallar </vt:lpstr>
      <vt:lpstr>İNSAN İLİŞKİLERİNİ DÜZENLEYEN KURALLAR / Ahlak Kuralları </vt:lpstr>
      <vt:lpstr>İNSAN İLİŞKİLERİNİ DÜZENLEYEN KURALLAR / Hukuk Kuralları</vt:lpstr>
      <vt:lpstr>İNSAN İLİŞKİLERİNİ DÜZENLEYEN KURALLAR / İnsan Hakları</vt:lpstr>
      <vt:lpstr>İNSAN İLİŞKİLERİNİ DÜZENLEYEN KURALLAR / Toplumsal Gruplar</vt:lpstr>
      <vt:lpstr>İNSAN İLİŞKİLERİNİ DÜZENLEYEN KURALLAR / Toplumsal Gruplar</vt:lpstr>
      <vt:lpstr>İNSAN İLİŞKİLERİNİ DÜZENLEYEN KURALLAR / Toplumsal Etkileşim </vt:lpstr>
      <vt:lpstr>İNSAN İLİŞKİLERİNİ DÜZENLEYEN KURALLAR / Toplumsal Statü</vt:lpstr>
      <vt:lpstr>İNSAN İLİŞKİLERİNİ DÜZENLEYEN KURALLAR / Toplumsal Statü</vt:lpstr>
      <vt:lpstr>İNSAN İLİŞKİLERİNİ DÜZENLEYEN KURALLAR / Toplumsal Rol </vt:lpstr>
      <vt:lpstr>4. İŞ HAYATINDA İLİŞKİLER</vt:lpstr>
      <vt:lpstr>İŞ HAYATINDA İLİŞKİLER / İşletmenin Yapısı</vt:lpstr>
      <vt:lpstr>İŞ HAYATINDA İLİŞKİLER / İşletmenin Yapısı</vt:lpstr>
      <vt:lpstr>İŞ HAYATINDA İLİŞKİLER / İşletmenin Örgütlenme Yapısı İçinde Yer Alan Birimler </vt:lpstr>
      <vt:lpstr>İŞ HAYATINDA İLİŞKİLER / İş Yerinde Uyulması Gereken Kurallar </vt:lpstr>
      <vt:lpstr>İŞ HAYATINDA İLİŞKİLER / İş Hayatında Çalışanlar ve İlişkileri</vt:lpstr>
      <vt:lpstr>İŞ HAYATINDA İLİŞKİLER / İş Hayatında Çalışanlar ve İlişkileri</vt:lpstr>
      <vt:lpstr>İŞ HAYATINDA İLİŞKİLER / İş Hayatında Çalışanlar ve İlişkileri</vt:lpstr>
      <vt:lpstr>5. SANAT ETKİNLİKLERİNİ TAKİP ETME </vt:lpstr>
      <vt:lpstr>SANAT ETKİNLİKLERİNİ TAKİP ETME / Sanatın Tanımı</vt:lpstr>
      <vt:lpstr>SANAT ETKİNLİKLERİNİ TAKİP ETME / Temel Terimler </vt:lpstr>
      <vt:lpstr>SANAT ETKİNLİKLERİNİ TAKİP ETME / Sanatın Gerekliliği </vt:lpstr>
      <vt:lpstr>SANAT ETKİNLİKLERİNİ TAKİP ETME / Sanatın Toplumsal Yaşama Etkisi</vt:lpstr>
      <vt:lpstr>SANAT ETKİNLİKLERİNİ TAKİP ETME / Başlıca Sanat Alanları</vt:lpstr>
      <vt:lpstr>SANAT ETKİNLİKLERİNİ TAKİP ETME / Başlıca Sanat Alanları</vt:lpstr>
      <vt:lpstr>SANAT ETKİNLİKLERİNİ TAKİP ETME / Başlıca Sanat Alanları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MESLEKİ GELİŞİM </dc:title>
  <dc:creator>Caner</dc:creator>
  <cp:lastModifiedBy>Bilal Keskin</cp:lastModifiedBy>
  <cp:revision>100</cp:revision>
  <dcterms:created xsi:type="dcterms:W3CDTF">2016-03-15T11:32:12Z</dcterms:created>
  <dcterms:modified xsi:type="dcterms:W3CDTF">2016-04-15T14:03:07Z</dcterms:modified>
</cp:coreProperties>
</file>